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264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4" r:id="rId54"/>
    <p:sldId id="375" r:id="rId55"/>
    <p:sldId id="376" r:id="rId56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2AAE"/>
    <a:srgbClr val="33B7AA"/>
    <a:srgbClr val="FF9999"/>
    <a:srgbClr val="ABCC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7"/>
    <p:restoredTop sz="94571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5A7ED88-1022-4713-8193-E4578D1B0CCD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39EB265-E192-433E-8471-864BE41D8052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706929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EB265-E192-433E-8471-864BE41D8052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693959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EB265-E192-433E-8471-864BE41D8052}" type="slidenum">
              <a:rPr lang="ro-RO" smtClean="0"/>
              <a:pPr/>
              <a:t>6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018459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EB265-E192-433E-8471-864BE41D8052}" type="slidenum">
              <a:rPr lang="ro-RO" smtClean="0"/>
              <a:pPr/>
              <a:t>52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30714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85372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774557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92499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10563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74813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25041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27017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72371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28407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32618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33597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accent1">
                <a:lumMod val="20000"/>
                <a:lumOff val="80000"/>
              </a:schemeClr>
            </a:gs>
            <a:gs pos="20000">
              <a:schemeClr val="bg1">
                <a:lumMod val="95000"/>
              </a:schemeClr>
            </a:gs>
          </a:gsLst>
          <a:path path="circle">
            <a:fillToRect t="100000" r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93560-14A3-45AC-B208-6197E7964F7B}" type="datetimeFigureOut">
              <a:rPr lang="ro-RO" smtClean="0"/>
              <a:pPr/>
              <a:t>07.04.2026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4A6D-D4BE-49E4-9D12-7BA582D4972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7804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hyperlink" Target="mailto:geogr@ubbcluj.r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microsoft.com/office/2007/relationships/hdphoto" Target="../media/hdphoto1.wdp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hyperlink" Target="mailto:geogr@ubbcluj.r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microsoft.com/office/2007/relationships/hdphoto" Target="../media/hdphoto1.wdp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7040" y="1112638"/>
            <a:ext cx="10617463" cy="4532788"/>
          </a:xfrm>
          <a:prstGeom prst="rect">
            <a:avLst/>
          </a:prstGeom>
          <a:solidFill>
            <a:srgbClr val="182A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schemeClr val="bg1"/>
              </a:solidFill>
            </a:endParaRPr>
          </a:p>
        </p:txBody>
      </p:sp>
      <p:pic>
        <p:nvPicPr>
          <p:cNvPr id="4" name="Picture 177" descr="Fakultät für Geografie. , Babeș-Bolyai Universitat">
            <a:extLst>
              <a:ext uri="{FF2B5EF4-FFF2-40B4-BE49-F238E27FC236}">
                <a16:creationId xmlns:a16="http://schemas.microsoft.com/office/drawing/2014/main" xmlns="" id="{90638AAE-FA8B-26BD-CD5E-7E8D10A37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6871" y="146092"/>
            <a:ext cx="850603" cy="85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6020" y="98513"/>
            <a:ext cx="874394" cy="1014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741" y="1779759"/>
            <a:ext cx="6150996" cy="2096423"/>
          </a:xfrm>
        </p:spPr>
        <p:txBody>
          <a:bodyPr>
            <a:normAutofit/>
          </a:bodyPr>
          <a:lstStyle/>
          <a:p>
            <a:r>
              <a:rPr 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ACTUALIZARE </a:t>
            </a:r>
            <a:r>
              <a:rPr lang="ro-RO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ro-R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 AMENAJARE A TERITORIULUI JUDEŢEAN HUNEDOARA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76871" y="6519446"/>
            <a:ext cx="1948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Decembrie</a:t>
            </a: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531070" y="507062"/>
            <a:ext cx="4700798" cy="5460795"/>
            <a:chOff x="6115026" y="-6816"/>
            <a:chExt cx="6101491" cy="6882091"/>
          </a:xfrm>
        </p:grpSpPr>
        <p:grpSp>
          <p:nvGrpSpPr>
            <p:cNvPr id="7" name="Group 6"/>
            <p:cNvGrpSpPr/>
            <p:nvPr/>
          </p:nvGrpSpPr>
          <p:grpSpPr>
            <a:xfrm>
              <a:off x="6115026" y="-6816"/>
              <a:ext cx="6101491" cy="6882091"/>
              <a:chOff x="6115026" y="-6816"/>
              <a:chExt cx="6101491" cy="6882091"/>
            </a:xfrm>
          </p:grpSpPr>
          <p:pic>
            <p:nvPicPr>
              <p:cNvPr id="1046" name="Picture 22" descr="CETATEA SARMIZEGETUSA REGIA - Wow Hunedoara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36686"/>
              <a:stretch/>
            </p:blipFill>
            <p:spPr bwMode="auto">
              <a:xfrm>
                <a:off x="6115026" y="2105119"/>
                <a:ext cx="2555149" cy="2265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" name="Group 5"/>
              <p:cNvGrpSpPr/>
              <p:nvPr/>
            </p:nvGrpSpPr>
            <p:grpSpPr>
              <a:xfrm>
                <a:off x="6117770" y="-6816"/>
                <a:ext cx="6098747" cy="6882091"/>
                <a:chOff x="6115025" y="-33880"/>
                <a:chExt cx="6098747" cy="6882091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6115025" y="-27064"/>
                  <a:ext cx="6098747" cy="6875275"/>
                  <a:chOff x="6632853" y="434656"/>
                  <a:chExt cx="4896047" cy="5851345"/>
                </a:xfrm>
              </p:grpSpPr>
              <p:pic>
                <p:nvPicPr>
                  <p:cNvPr id="1030" name="Picture 6" descr="https://www.hwv.ro/ro/inspiratie/wp-content/uploads/2022/05/parcul-national-retezat-hwv-1.jp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b="14426"/>
                  <a:stretch/>
                </p:blipFill>
                <p:spPr bwMode="auto">
                  <a:xfrm>
                    <a:off x="6632854" y="434656"/>
                    <a:ext cx="3963143" cy="226093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38" name="Picture 14" descr="Cetatea Deva: istorie, acces în cetate și tarife | GO Hunedoara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7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13971"/>
                  <a:stretch/>
                </p:blipFill>
                <p:spPr bwMode="auto">
                  <a:xfrm>
                    <a:off x="8684116" y="2258631"/>
                    <a:ext cx="2844784" cy="227135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32" name="Picture 8" descr="baile-termale-germisara-hwv-1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8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-1" t="3298" r="-391"/>
                  <a:stretch/>
                </p:blipFill>
                <p:spPr bwMode="auto">
                  <a:xfrm>
                    <a:off x="6632853" y="4136634"/>
                    <a:ext cx="3347040" cy="214936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1042" name="Picture 18" descr="Castelul Corvinilor, restaurat cu bani UE. Cel mai împodobit turn medieval  își va recăpăta strălucirea | PROFIT.ro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31822" b="3171"/>
                <a:stretch/>
              </p:blipFill>
              <p:spPr bwMode="auto">
                <a:xfrm>
                  <a:off x="10007005" y="-33880"/>
                  <a:ext cx="2204022" cy="21457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pic>
          <p:nvPicPr>
            <p:cNvPr id="1050" name="Picture 26" descr="Biserica Densus – Cazare Deva – Villa Lotus"/>
            <p:cNvPicPr>
              <a:picLocks noChangeAspect="1" noChangeArrowheads="1"/>
            </p:cNvPicPr>
            <p:nvPr/>
          </p:nvPicPr>
          <p:blipFill rotWithShape="1"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10" t="3468" r="6108"/>
            <a:stretch/>
          </p:blipFill>
          <p:spPr bwMode="auto">
            <a:xfrm>
              <a:off x="10231552" y="4333812"/>
              <a:ext cx="1982220" cy="2524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4740341" y="207291"/>
            <a:ext cx="1940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o-RO" b="1" dirty="0"/>
              <a:t>Consiliul Judeţean Hunedoara</a:t>
            </a:r>
          </a:p>
        </p:txBody>
      </p:sp>
      <p:sp>
        <p:nvSpPr>
          <p:cNvPr id="24" name="Text Box 2"/>
          <p:cNvSpPr txBox="1">
            <a:spLocks/>
          </p:cNvSpPr>
          <p:nvPr/>
        </p:nvSpPr>
        <p:spPr bwMode="auto">
          <a:xfrm>
            <a:off x="2310100" y="82311"/>
            <a:ext cx="2087880" cy="1097280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r"/>
            <a:r>
              <a:rPr lang="ro-RO" sz="800" b="1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FACULTATEA DE GEOGRAFIE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Str. Clinicilor nr. 5-7 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Cluj-Napoca, 400006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Tel: 0264-596116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Fax: 0264-597988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u="none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  <a:hlinkClick r:id="rId12"/>
              </a:rPr>
              <a:t>geogr@ubbcluj.ro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https://geografie.ubbcluj.ro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Sigla ubb claudiopolitana_pt antent-0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8203"/>
            <a:ext cx="2324100" cy="1179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060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83378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58752" y="1112653"/>
            <a:ext cx="5944473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63419" y="1112653"/>
            <a:ext cx="4937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2.5. Restructurarea și dezvoltarea sistemului energetic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63419" y="2610909"/>
            <a:ext cx="5060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2.6. Creșterea competitivității sectorului agro-forestier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10870" y="3310434"/>
            <a:ext cx="4390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2.6.1. Investiții în drumuri agricole și forestiere</a:t>
            </a:r>
            <a:endParaRPr lang="ro-RO" dirty="0"/>
          </a:p>
        </p:txBody>
      </p:sp>
      <p:sp>
        <p:nvSpPr>
          <p:cNvPr id="23" name="Rectangle 22"/>
          <p:cNvSpPr/>
          <p:nvPr/>
        </p:nvSpPr>
        <p:spPr>
          <a:xfrm>
            <a:off x="7510870" y="3955916"/>
            <a:ext cx="43904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2.6.2. Realizarea de investiții pentru dezvoltarea și modernizarea exploatațiilor agricole</a:t>
            </a:r>
            <a:endParaRPr lang="ro-RO" dirty="0"/>
          </a:p>
        </p:txBody>
      </p:sp>
      <p:sp>
        <p:nvSpPr>
          <p:cNvPr id="25" name="Rectangle 24"/>
          <p:cNvSpPr/>
          <p:nvPr/>
        </p:nvSpPr>
        <p:spPr>
          <a:xfrm>
            <a:off x="7510870" y="4836836"/>
            <a:ext cx="43904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2.6.3. Investiții pentru colectarea, procesarea, depozitarea și comercializarea produselor agroalimentare</a:t>
            </a:r>
            <a:endParaRPr lang="ro-RO" dirty="0"/>
          </a:p>
        </p:txBody>
      </p:sp>
      <p:sp>
        <p:nvSpPr>
          <p:cNvPr id="9" name="Rectangle 8"/>
          <p:cNvSpPr/>
          <p:nvPr/>
        </p:nvSpPr>
        <p:spPr>
          <a:xfrm>
            <a:off x="7492737" y="1730838"/>
            <a:ext cx="4408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2.5.1. Realizarea de noi capacități private de producție și stocare a energiei verzi</a:t>
            </a:r>
            <a:endParaRPr lang="ro-RO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17786"/>
            <a:ext cx="6981189" cy="493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4386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83378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58214" y="1058923"/>
            <a:ext cx="6590840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0583" y="1765930"/>
            <a:ext cx="11635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3.1. Extinderea și modernizarea infrastructurii de transport rutier de importanță europeană și națională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141" y="211102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3.1.1. Construcția de autostrăzi și drumuri express</a:t>
            </a:r>
            <a:endParaRPr lang="ro-RO" dirty="0"/>
          </a:p>
        </p:txBody>
      </p:sp>
      <p:sp>
        <p:nvSpPr>
          <p:cNvPr id="10" name="Rectangle 9"/>
          <p:cNvSpPr/>
          <p:nvPr/>
        </p:nvSpPr>
        <p:spPr>
          <a:xfrm>
            <a:off x="442141" y="2428720"/>
            <a:ext cx="77452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3.1.2. Reabilitarea și modernizarea drumurilor europene și naționale</a:t>
            </a:r>
            <a:endParaRPr lang="ro-RO" dirty="0"/>
          </a:p>
        </p:txBody>
      </p:sp>
      <p:sp>
        <p:nvSpPr>
          <p:cNvPr id="11" name="Rectangle 10"/>
          <p:cNvSpPr/>
          <p:nvPr/>
        </p:nvSpPr>
        <p:spPr>
          <a:xfrm>
            <a:off x="432790" y="2725770"/>
            <a:ext cx="4538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3.1.3. Construcția de variante de ocolire</a:t>
            </a:r>
            <a:endParaRPr lang="ro-RO" dirty="0"/>
          </a:p>
        </p:txBody>
      </p:sp>
      <p:sp>
        <p:nvSpPr>
          <p:cNvPr id="13" name="Rectangle 12"/>
          <p:cNvSpPr/>
          <p:nvPr/>
        </p:nvSpPr>
        <p:spPr>
          <a:xfrm>
            <a:off x="142647" y="3087085"/>
            <a:ext cx="11093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3.2. Extinderea și modernizarea infrastructurii de transport rutier de importanță județeană și locală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2790" y="3441456"/>
            <a:ext cx="5961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3.2.1. Reabilitarea și modernizarea drumurilor județene</a:t>
            </a:r>
            <a:endParaRPr lang="ro-RO" dirty="0"/>
          </a:p>
        </p:txBody>
      </p:sp>
      <p:sp>
        <p:nvSpPr>
          <p:cNvPr id="15" name="Rectangle 14"/>
          <p:cNvSpPr/>
          <p:nvPr/>
        </p:nvSpPr>
        <p:spPr>
          <a:xfrm>
            <a:off x="465721" y="3777981"/>
            <a:ext cx="8404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3.2.2. Reabilitarea și modernizarea drumurilor de interes local, inclusiv a străzilor</a:t>
            </a:r>
            <a:endParaRPr lang="ro-RO" dirty="0"/>
          </a:p>
        </p:txBody>
      </p:sp>
      <p:sp>
        <p:nvSpPr>
          <p:cNvPr id="16" name="Rectangle 15"/>
          <p:cNvSpPr/>
          <p:nvPr/>
        </p:nvSpPr>
        <p:spPr>
          <a:xfrm>
            <a:off x="158214" y="4161195"/>
            <a:ext cx="6404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3.3. Reabilitarea și modernizarea infrastructurii feroviare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94304" y="4509631"/>
            <a:ext cx="6038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3.3.1. Reabilitarea și modernizarea liniilor de cale ferată</a:t>
            </a:r>
            <a:endParaRPr lang="ro-RO" dirty="0"/>
          </a:p>
        </p:txBody>
      </p:sp>
      <p:sp>
        <p:nvSpPr>
          <p:cNvPr id="18" name="Rectangle 17"/>
          <p:cNvSpPr/>
          <p:nvPr/>
        </p:nvSpPr>
        <p:spPr>
          <a:xfrm>
            <a:off x="504521" y="4855803"/>
            <a:ext cx="4737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3.3.2. Reabilitarea și modernizarea gărilor</a:t>
            </a:r>
            <a:endParaRPr lang="ro-RO" dirty="0"/>
          </a:p>
        </p:txBody>
      </p:sp>
      <p:sp>
        <p:nvSpPr>
          <p:cNvPr id="19" name="Rectangle 18"/>
          <p:cNvSpPr/>
          <p:nvPr/>
        </p:nvSpPr>
        <p:spPr>
          <a:xfrm>
            <a:off x="142647" y="5231914"/>
            <a:ext cx="10422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3.4. Dezvoltarea infrastructurii pentru mobilitate nemotorizată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5721" y="5607259"/>
            <a:ext cx="10291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3.4.1. Amenajarea de trasee / piste pentru bicicliști și infrastructură conexă</a:t>
            </a:r>
            <a:endParaRPr lang="ro-RO" dirty="0"/>
          </a:p>
        </p:txBody>
      </p:sp>
      <p:sp>
        <p:nvSpPr>
          <p:cNvPr id="22" name="Rectangle 21"/>
          <p:cNvSpPr/>
          <p:nvPr/>
        </p:nvSpPr>
        <p:spPr>
          <a:xfrm>
            <a:off x="465721" y="5922601"/>
            <a:ext cx="8118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3.4.2. Amenajarea și reabilitarea trotuarelor / aleilor pietonale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4137267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83378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58214" y="1058923"/>
            <a:ext cx="6590840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97486" y="1877226"/>
            <a:ext cx="3762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3.5. Sprijinirea multimodalității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39174" y="2258891"/>
            <a:ext cx="4826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3.5.1. Dezvoltarea infra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structurii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transport multimodal</a:t>
            </a:r>
            <a:endParaRPr lang="ro-RO" dirty="0"/>
          </a:p>
        </p:txBody>
      </p:sp>
      <p:sp>
        <p:nvSpPr>
          <p:cNvPr id="21" name="Rectangle 20"/>
          <p:cNvSpPr/>
          <p:nvPr/>
        </p:nvSpPr>
        <p:spPr>
          <a:xfrm>
            <a:off x="7038901" y="3212722"/>
            <a:ext cx="5019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3.6. Asigurarea conectării aeriene a județului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01733" y="3609619"/>
            <a:ext cx="4686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PDGT 3.6.1. Dezvoltarea infrastructurii pentru transport aerian de mică capacitate</a:t>
            </a:r>
            <a:endParaRPr lang="ro-RO" dirty="0"/>
          </a:p>
        </p:txBody>
      </p:sp>
      <p:sp>
        <p:nvSpPr>
          <p:cNvPr id="24" name="Rectangle 23"/>
          <p:cNvSpPr/>
          <p:nvPr/>
        </p:nvSpPr>
        <p:spPr>
          <a:xfrm>
            <a:off x="7097486" y="4504487"/>
            <a:ext cx="5094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3.7. Dezvoltarea infrastructurii pentru comunicații în bandă largă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39174" y="5178383"/>
            <a:ext cx="4752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3.7.1. Investiții în infrastructura de comunicații 5G</a:t>
            </a:r>
            <a:endParaRPr lang="ro-RO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739432"/>
            <a:ext cx="7005299" cy="495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627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83378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58214" y="1058923"/>
            <a:ext cx="6590840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8214" y="1770620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4.1. Reducerea poluării aerului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6528" y="2048620"/>
            <a:ext cx="8794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4.1.1. Dezvoltarea și modernizarea infrastructurii de monitorizare a calității aerului</a:t>
            </a:r>
            <a:endParaRPr lang="ro-RO" dirty="0"/>
          </a:p>
        </p:txBody>
      </p:sp>
      <p:sp>
        <p:nvSpPr>
          <p:cNvPr id="12" name="Rectangle 11"/>
          <p:cNvSpPr/>
          <p:nvPr/>
        </p:nvSpPr>
        <p:spPr>
          <a:xfrm>
            <a:off x="496528" y="2302937"/>
            <a:ext cx="8159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4.1.2. Investiții în infrastructura de transport și distribuție a gazelor naturale</a:t>
            </a:r>
            <a:endParaRPr lang="ro-RO" dirty="0"/>
          </a:p>
        </p:txBody>
      </p:sp>
      <p:sp>
        <p:nvSpPr>
          <p:cNvPr id="21" name="Rectangle 20"/>
          <p:cNvSpPr/>
          <p:nvPr/>
        </p:nvSpPr>
        <p:spPr>
          <a:xfrm>
            <a:off x="158214" y="2672269"/>
            <a:ext cx="3583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4.2. Reducerea poluării apelor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6528" y="3012857"/>
            <a:ext cx="9428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4.2.1. Extinderea, reabilitarea și modernizarea infrastructurii de apă și apă uzată</a:t>
            </a:r>
            <a:endParaRPr lang="ro-RO" dirty="0"/>
          </a:p>
        </p:txBody>
      </p:sp>
      <p:sp>
        <p:nvSpPr>
          <p:cNvPr id="24" name="Rectangle 23"/>
          <p:cNvSpPr/>
          <p:nvPr/>
        </p:nvSpPr>
        <p:spPr>
          <a:xfrm>
            <a:off x="496528" y="3275653"/>
            <a:ext cx="4237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4.2.2. Ecologizarea cursurilor de apă</a:t>
            </a:r>
            <a:endParaRPr lang="ro-RO" dirty="0"/>
          </a:p>
        </p:txBody>
      </p:sp>
      <p:sp>
        <p:nvSpPr>
          <p:cNvPr id="25" name="Rectangle 24"/>
          <p:cNvSpPr/>
          <p:nvPr/>
        </p:nvSpPr>
        <p:spPr>
          <a:xfrm>
            <a:off x="158214" y="3569396"/>
            <a:ext cx="380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4.3. Reducerea poluării solurilor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6528" y="3875151"/>
            <a:ext cx="4499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4.3.1. Remedierea siturilor contaminate</a:t>
            </a:r>
            <a:endParaRPr lang="ro-RO" dirty="0"/>
          </a:p>
        </p:txBody>
      </p:sp>
      <p:sp>
        <p:nvSpPr>
          <p:cNvPr id="27" name="Rectangle 26"/>
          <p:cNvSpPr/>
          <p:nvPr/>
        </p:nvSpPr>
        <p:spPr>
          <a:xfrm>
            <a:off x="158214" y="4193273"/>
            <a:ext cx="4070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4.4. Sprijinirea economiei circulare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53225" y="4468571"/>
            <a:ext cx="10483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4.4.1. Investiții în infrastructura județeană de management integrat al deșeurilor</a:t>
            </a:r>
            <a:endParaRPr lang="ro-RO" dirty="0"/>
          </a:p>
        </p:txBody>
      </p:sp>
      <p:sp>
        <p:nvSpPr>
          <p:cNvPr id="29" name="Rectangle 28"/>
          <p:cNvSpPr/>
          <p:nvPr/>
        </p:nvSpPr>
        <p:spPr>
          <a:xfrm>
            <a:off x="447725" y="4743604"/>
            <a:ext cx="8891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4.4.2. Dezvoltarea infrastructurii pentru colectare selectivă a deșeurilor</a:t>
            </a:r>
            <a:endParaRPr lang="ro-RO" dirty="0"/>
          </a:p>
        </p:txBody>
      </p:sp>
      <p:sp>
        <p:nvSpPr>
          <p:cNvPr id="30" name="Rectangle 29"/>
          <p:cNvSpPr/>
          <p:nvPr/>
        </p:nvSpPr>
        <p:spPr>
          <a:xfrm>
            <a:off x="158213" y="5003559"/>
            <a:ext cx="9470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4.5. Încurajarea producției și consumului de energie din surse regenerabile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0239" y="5281559"/>
            <a:ext cx="10837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4.5.1. Investiții în noi capacități de producere a energiei regenerabile pentru consumul public</a:t>
            </a:r>
            <a:endParaRPr lang="ro-RO" dirty="0"/>
          </a:p>
        </p:txBody>
      </p:sp>
      <p:sp>
        <p:nvSpPr>
          <p:cNvPr id="32" name="Rectangle 31"/>
          <p:cNvSpPr/>
          <p:nvPr/>
        </p:nvSpPr>
        <p:spPr>
          <a:xfrm>
            <a:off x="462043" y="5552527"/>
            <a:ext cx="118839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4.5.2. Extinderea și modernizarea sistemelor a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lim</a:t>
            </a:r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entare cu energie electrică și de iluminat public pentru asigurarea eficienței energetice</a:t>
            </a:r>
            <a:endParaRPr lang="ro-RO" dirty="0"/>
          </a:p>
        </p:txBody>
      </p:sp>
      <p:sp>
        <p:nvSpPr>
          <p:cNvPr id="33" name="Rectangle 32"/>
          <p:cNvSpPr/>
          <p:nvPr/>
        </p:nvSpPr>
        <p:spPr>
          <a:xfrm>
            <a:off x="462043" y="6104265"/>
            <a:ext cx="110753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4.5.3. Dezvoltarea infrastructurii de alimentare cu energie electrică a vehiculelor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1198626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58214" y="1058923"/>
            <a:ext cx="6590840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66650" y="255361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4.6. Reducerea consumului de energie al clădirilor 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60522" y="478678"/>
            <a:ext cx="5539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4.6.1. Creșterea performanței energetice a clădirilor publice</a:t>
            </a:r>
            <a:endParaRPr lang="ro-RO" dirty="0"/>
          </a:p>
        </p:txBody>
      </p:sp>
      <p:sp>
        <p:nvSpPr>
          <p:cNvPr id="8" name="Rectangle 7"/>
          <p:cNvSpPr/>
          <p:nvPr/>
        </p:nvSpPr>
        <p:spPr>
          <a:xfrm>
            <a:off x="6973619" y="978832"/>
            <a:ext cx="5218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4.6.2. Creșterea performanței energetice a clădirilor rezidențiale</a:t>
            </a:r>
            <a:endParaRPr lang="ro-RO" dirty="0"/>
          </a:p>
        </p:txBody>
      </p:sp>
      <p:sp>
        <p:nvSpPr>
          <p:cNvPr id="10" name="Rectangle 9"/>
          <p:cNvSpPr/>
          <p:nvPr/>
        </p:nvSpPr>
        <p:spPr>
          <a:xfrm>
            <a:off x="6960522" y="1479066"/>
            <a:ext cx="4998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4.6.3. Extinderea și modernizarea sistemelor centralizate de termoficare</a:t>
            </a:r>
            <a:endParaRPr lang="ro-RO" dirty="0"/>
          </a:p>
        </p:txBody>
      </p:sp>
      <p:sp>
        <p:nvSpPr>
          <p:cNvPr id="11" name="Rectangle 10"/>
          <p:cNvSpPr/>
          <p:nvPr/>
        </p:nvSpPr>
        <p:spPr>
          <a:xfrm>
            <a:off x="6614330" y="1966823"/>
            <a:ext cx="5513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4.7. Conservarea habitatelor naturale și a speciilor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71643" y="218076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4.7.1. Elaborarea și implementarea planurilor de management a siturilor NATURA 2000</a:t>
            </a:r>
            <a:endParaRPr lang="ro-RO" dirty="0"/>
          </a:p>
        </p:txBody>
      </p:sp>
      <p:sp>
        <p:nvSpPr>
          <p:cNvPr id="14" name="Rectangle 13"/>
          <p:cNvSpPr/>
          <p:nvPr/>
        </p:nvSpPr>
        <p:spPr>
          <a:xfrm>
            <a:off x="6871643" y="2676927"/>
            <a:ext cx="4998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4.7.2. Măsuri pentru reconstrucția ecologică a habitatelor</a:t>
            </a:r>
            <a:endParaRPr lang="ro-RO" dirty="0"/>
          </a:p>
        </p:txBody>
      </p:sp>
      <p:sp>
        <p:nvSpPr>
          <p:cNvPr id="15" name="Rectangle 14"/>
          <p:cNvSpPr/>
          <p:nvPr/>
        </p:nvSpPr>
        <p:spPr>
          <a:xfrm>
            <a:off x="6666650" y="3192777"/>
            <a:ext cx="5359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4.8. Extinderea și conservarea fondului forestier 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05316" y="3422865"/>
            <a:ext cx="51350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4.8.1. Realizarea de noi împăduriri, inclusiv perdele forestiere, și protejarea pădurilor existente</a:t>
            </a:r>
            <a:endParaRPr lang="ro-RO" dirty="0"/>
          </a:p>
        </p:txBody>
      </p:sp>
      <p:sp>
        <p:nvSpPr>
          <p:cNvPr id="17" name="Rectangle 16"/>
          <p:cNvSpPr/>
          <p:nvPr/>
        </p:nvSpPr>
        <p:spPr>
          <a:xfrm>
            <a:off x="6666650" y="3931372"/>
            <a:ext cx="5320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4.9. Promovarea adaptării la schimbările climatice și a managementului adecvat a dezastrelor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82762" y="4458129"/>
            <a:ext cx="5257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4.9.1. Extinderea și reabilitarea infrastructurii pentru prevenirea inundațiilor</a:t>
            </a:r>
            <a:endParaRPr lang="ro-RO" dirty="0"/>
          </a:p>
        </p:txBody>
      </p:sp>
      <p:sp>
        <p:nvSpPr>
          <p:cNvPr id="19" name="Rectangle 18"/>
          <p:cNvSpPr/>
          <p:nvPr/>
        </p:nvSpPr>
        <p:spPr>
          <a:xfrm>
            <a:off x="6782763" y="4989878"/>
            <a:ext cx="5244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4.9.2. Realizarea de lucrări pentru stabilizarea alunecărilor de teren</a:t>
            </a:r>
            <a:endParaRPr lang="ro-RO" dirty="0"/>
          </a:p>
        </p:txBody>
      </p:sp>
      <p:sp>
        <p:nvSpPr>
          <p:cNvPr id="20" name="Rectangle 19"/>
          <p:cNvSpPr/>
          <p:nvPr/>
        </p:nvSpPr>
        <p:spPr>
          <a:xfrm>
            <a:off x="6782762" y="55252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4.9.3. Realizarea de investiții integrate pentru combaterea insulelor de căldură urbană</a:t>
            </a:r>
            <a:endParaRPr lang="ro-RO" dirty="0"/>
          </a:p>
        </p:txBody>
      </p:sp>
      <p:sp>
        <p:nvSpPr>
          <p:cNvPr id="22" name="Rectangle 21"/>
          <p:cNvSpPr/>
          <p:nvPr/>
        </p:nvSpPr>
        <p:spPr>
          <a:xfrm>
            <a:off x="6782761" y="6021414"/>
            <a:ext cx="5442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4.9.4. Dezvoltarea și modernizarea infrastructurii de gestionare a situațiilor de urgență</a:t>
            </a:r>
            <a:endParaRPr lang="ro-RO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0995" y="1924834"/>
            <a:ext cx="6601991" cy="466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0321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67" y="178539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24506" y="1069841"/>
            <a:ext cx="6005201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79362" y="12950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5.1. Creșterea accesibilității și a calității infrastructurii educaționale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656779" y="68335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5.1.1. Investiții în infrastructura educațională preuniversitară</a:t>
            </a:r>
            <a:endParaRPr lang="ro-RO" dirty="0"/>
          </a:p>
        </p:txBody>
      </p:sp>
      <p:sp>
        <p:nvSpPr>
          <p:cNvPr id="23" name="Rectangle 22"/>
          <p:cNvSpPr/>
          <p:nvPr/>
        </p:nvSpPr>
        <p:spPr>
          <a:xfrm>
            <a:off x="6656780" y="1129446"/>
            <a:ext cx="54095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5.1.2. Investiții în infrastructura educațională universitară</a:t>
            </a:r>
            <a:endParaRPr lang="ro-RO" dirty="0"/>
          </a:p>
        </p:txBody>
      </p:sp>
      <p:sp>
        <p:nvSpPr>
          <p:cNvPr id="24" name="Rectangle 23"/>
          <p:cNvSpPr/>
          <p:nvPr/>
        </p:nvSpPr>
        <p:spPr>
          <a:xfrm>
            <a:off x="6457360" y="1617281"/>
            <a:ext cx="6018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5.2. Creșterea accesibilității și a calității infrastructurii sanitare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384000" y="2158885"/>
            <a:ext cx="5808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5.2.1. Investiții în investiții spitalicească și de urgență</a:t>
            </a:r>
            <a:endParaRPr lang="ro-RO" dirty="0"/>
          </a:p>
        </p:txBody>
      </p:sp>
      <p:sp>
        <p:nvSpPr>
          <p:cNvPr id="26" name="Rectangle 25"/>
          <p:cNvSpPr/>
          <p:nvPr/>
        </p:nvSpPr>
        <p:spPr>
          <a:xfrm>
            <a:off x="6379362" y="2358815"/>
            <a:ext cx="5378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5.2.2. Investiții în infrastructura pre-spitalicească</a:t>
            </a:r>
            <a:endParaRPr lang="ro-RO" dirty="0"/>
          </a:p>
        </p:txBody>
      </p:sp>
      <p:sp>
        <p:nvSpPr>
          <p:cNvPr id="28" name="Rectangle 27"/>
          <p:cNvSpPr/>
          <p:nvPr/>
        </p:nvSpPr>
        <p:spPr>
          <a:xfrm>
            <a:off x="6379362" y="264142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5.3. Creșterea accesibilității și a calității infrastructurii sociale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460016" y="3123166"/>
            <a:ext cx="5803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5.3.1. Investiții în infrastructura de servicii sociale pentru copii</a:t>
            </a:r>
            <a:endParaRPr lang="ro-RO" dirty="0"/>
          </a:p>
        </p:txBody>
      </p:sp>
      <p:sp>
        <p:nvSpPr>
          <p:cNvPr id="30" name="Rectangle 29"/>
          <p:cNvSpPr/>
          <p:nvPr/>
        </p:nvSpPr>
        <p:spPr>
          <a:xfrm>
            <a:off x="6457360" y="3605269"/>
            <a:ext cx="5677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5.3.2. Investiții în infrastructura de servicii sociale pentru persoane adulte</a:t>
            </a:r>
            <a:endParaRPr lang="ro-RO" dirty="0"/>
          </a:p>
        </p:txBody>
      </p:sp>
      <p:sp>
        <p:nvSpPr>
          <p:cNvPr id="31" name="Rectangle 30"/>
          <p:cNvSpPr/>
          <p:nvPr/>
        </p:nvSpPr>
        <p:spPr>
          <a:xfrm>
            <a:off x="6460016" y="4090119"/>
            <a:ext cx="5803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5.3.3. Investiții în infrastructura de servicii sociale pentru vârstnici</a:t>
            </a:r>
            <a:endParaRPr lang="ro-RO" dirty="0"/>
          </a:p>
        </p:txBody>
      </p:sp>
      <p:sp>
        <p:nvSpPr>
          <p:cNvPr id="32" name="Rectangle 31"/>
          <p:cNvSpPr/>
          <p:nvPr/>
        </p:nvSpPr>
        <p:spPr>
          <a:xfrm>
            <a:off x="6388942" y="45931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5.4. Creșterea accesibilității și a calității infrastructurii culturale, sportive și recreative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665877" y="5105808"/>
            <a:ext cx="4647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5.4.1. Investiții în infrastructura culturală</a:t>
            </a:r>
            <a:endParaRPr lang="ro-RO" dirty="0"/>
          </a:p>
        </p:txBody>
      </p:sp>
      <p:sp>
        <p:nvSpPr>
          <p:cNvPr id="34" name="Rectangle 33"/>
          <p:cNvSpPr/>
          <p:nvPr/>
        </p:nvSpPr>
        <p:spPr>
          <a:xfrm>
            <a:off x="6665877" y="5370413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5.4.2. Investiții în infrastructura sportivă</a:t>
            </a:r>
            <a:endParaRPr lang="ro-RO" dirty="0"/>
          </a:p>
        </p:txBody>
      </p:sp>
      <p:sp>
        <p:nvSpPr>
          <p:cNvPr id="35" name="Rectangle 34"/>
          <p:cNvSpPr/>
          <p:nvPr/>
        </p:nvSpPr>
        <p:spPr>
          <a:xfrm>
            <a:off x="6656779" y="5590951"/>
            <a:ext cx="4974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5.4.3. Investiții în infrastructura de agrement</a:t>
            </a:r>
            <a:endParaRPr lang="ro-RO" dirty="0"/>
          </a:p>
        </p:txBody>
      </p:sp>
      <p:sp>
        <p:nvSpPr>
          <p:cNvPr id="36" name="Rectangle 35"/>
          <p:cNvSpPr/>
          <p:nvPr/>
        </p:nvSpPr>
        <p:spPr>
          <a:xfrm>
            <a:off x="6388942" y="5811312"/>
            <a:ext cx="4653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5.5. Îmbunătățirea condițiilor de locuire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65272" y="6039140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5.5.1. Construcția de locuințe publice</a:t>
            </a:r>
            <a:endParaRPr lang="ro-RO" dirty="0"/>
          </a:p>
        </p:txBody>
      </p:sp>
      <p:sp>
        <p:nvSpPr>
          <p:cNvPr id="38" name="Rectangle 37"/>
          <p:cNvSpPr/>
          <p:nvPr/>
        </p:nvSpPr>
        <p:spPr>
          <a:xfrm>
            <a:off x="6303636" y="6252211"/>
            <a:ext cx="5930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5.5.2. Investiții pentru creșterea calității vieții la nivelul așezărilor informale</a:t>
            </a:r>
            <a:endParaRPr lang="ro-RO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39" y="2158885"/>
            <a:ext cx="6232205" cy="440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485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67" y="178539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24506" y="1069841"/>
            <a:ext cx="6005201" cy="923330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6: Valorificarea patrimoniului natural și cultural în vederea dezvoltării turismului durabil și a identității teritoriale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29707" y="104960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6.1. Conservarea patrimoniului construit și valorificarea durabilă a acestuia în scop turistic și cultural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33550" y="1618756"/>
            <a:ext cx="5872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6.1.1. Restaurarea / reabilitarea monumentelor istorice</a:t>
            </a:r>
            <a:endParaRPr lang="ro-RO" dirty="0"/>
          </a:p>
        </p:txBody>
      </p:sp>
      <p:sp>
        <p:nvSpPr>
          <p:cNvPr id="8" name="Rectangle 7"/>
          <p:cNvSpPr/>
          <p:nvPr/>
        </p:nvSpPr>
        <p:spPr>
          <a:xfrm>
            <a:off x="6129707" y="21075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6.2. Dezvoltarea infrastructurii publice de la nivelul stațiunilor și principalelor destinații turistice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3550" y="2734908"/>
            <a:ext cx="5992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6.2.1. Investiții publice pentru dezvoltarea infrastructurii turistice</a:t>
            </a:r>
            <a:endParaRPr lang="ro-RO" dirty="0"/>
          </a:p>
        </p:txBody>
      </p:sp>
      <p:sp>
        <p:nvSpPr>
          <p:cNvPr id="10" name="Rectangle 9"/>
          <p:cNvSpPr/>
          <p:nvPr/>
        </p:nvSpPr>
        <p:spPr>
          <a:xfrm>
            <a:off x="6181628" y="342544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6.3. Mobilizarea capitalului privat pentru investiții în turism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67438" y="4079380"/>
            <a:ext cx="5513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6.3.1. Investiții private pentru dezvoltarea turistică</a:t>
            </a:r>
            <a:endParaRPr lang="ro-RO" dirty="0"/>
          </a:p>
        </p:txBody>
      </p:sp>
      <p:sp>
        <p:nvSpPr>
          <p:cNvPr id="13" name="Rectangle 12"/>
          <p:cNvSpPr/>
          <p:nvPr/>
        </p:nvSpPr>
        <p:spPr>
          <a:xfrm>
            <a:off x="6181628" y="454865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6.4. Dezvoltarea infrastructurii pentru informare, orientare și promovare turistică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13086" y="5194982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6.4.1. Amenajarea de trasee turistice</a:t>
            </a:r>
            <a:endParaRPr lang="ro-RO" dirty="0"/>
          </a:p>
        </p:txBody>
      </p:sp>
      <p:sp>
        <p:nvSpPr>
          <p:cNvPr id="15" name="Rectangle 14"/>
          <p:cNvSpPr/>
          <p:nvPr/>
        </p:nvSpPr>
        <p:spPr>
          <a:xfrm>
            <a:off x="6400189" y="5532784"/>
            <a:ext cx="5658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6.4.2. Înființarea de centre de informare și promovare turistică</a:t>
            </a:r>
            <a:endParaRPr lang="ro-RO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02" y="2266923"/>
            <a:ext cx="6083206" cy="430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3914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67" y="178539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124506" y="1069841"/>
            <a:ext cx="6005201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7: Întărirea capacității de administrare a dezvoltării teritoriului județean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51127" y="29386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7.1. Clarificarea regimului juridic și de proprietate asupra terenurilor și clădirilor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49744" y="8159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7.1.1. Realizarea lucrărilor de înregistrare cadastrală a proprietăților</a:t>
            </a:r>
            <a:endParaRPr lang="ro-RO" dirty="0"/>
          </a:p>
        </p:txBody>
      </p:sp>
      <p:sp>
        <p:nvSpPr>
          <p:cNvPr id="18" name="Rectangle 17"/>
          <p:cNvSpPr/>
          <p:nvPr/>
        </p:nvSpPr>
        <p:spPr>
          <a:xfrm>
            <a:off x="6211145" y="1427078"/>
            <a:ext cx="6096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7.2. Elaborarea documentațiilor de planificare strategică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49744" y="16820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7.2.1. Elaborare / actualizare strategii și planuri de dezvoltare</a:t>
            </a:r>
            <a:endParaRPr lang="ro-RO" dirty="0"/>
          </a:p>
        </p:txBody>
      </p:sp>
      <p:sp>
        <p:nvSpPr>
          <p:cNvPr id="20" name="Rectangle 19"/>
          <p:cNvSpPr/>
          <p:nvPr/>
        </p:nvSpPr>
        <p:spPr>
          <a:xfrm>
            <a:off x="6151127" y="22224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7.3. Elaborarea documentațiilor de amenajare a teritoriului și urbanism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49744" y="2715242"/>
            <a:ext cx="5109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7.3.1. Actualizare planuri urbanistice generale</a:t>
            </a:r>
            <a:endParaRPr lang="ro-RO" dirty="0"/>
          </a:p>
        </p:txBody>
      </p:sp>
      <p:sp>
        <p:nvSpPr>
          <p:cNvPr id="22" name="Rectangle 21"/>
          <p:cNvSpPr/>
          <p:nvPr/>
        </p:nvSpPr>
        <p:spPr>
          <a:xfrm>
            <a:off x="6249744" y="296204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7.3.2. Elaborarea documentații de amenajare a teritoriului</a:t>
            </a:r>
            <a:endParaRPr lang="ro-RO" dirty="0"/>
          </a:p>
        </p:txBody>
      </p:sp>
      <p:sp>
        <p:nvSpPr>
          <p:cNvPr id="23" name="Rectangle 22"/>
          <p:cNvSpPr/>
          <p:nvPr/>
        </p:nvSpPr>
        <p:spPr>
          <a:xfrm>
            <a:off x="6165856" y="356686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7.4. Digitalizarea activității de amenajare a teritoriului și urbanism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51127" y="4158795"/>
            <a:ext cx="5769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7.4.1. Elaborarea bazelor / băncilor de date teritoriale</a:t>
            </a:r>
            <a:endParaRPr lang="ro-RO" dirty="0"/>
          </a:p>
        </p:txBody>
      </p:sp>
      <p:sp>
        <p:nvSpPr>
          <p:cNvPr id="25" name="Rectangle 24"/>
          <p:cNvSpPr/>
          <p:nvPr/>
        </p:nvSpPr>
        <p:spPr>
          <a:xfrm>
            <a:off x="6165856" y="4435794"/>
            <a:ext cx="4243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7.4.2. Implementarea sistemelor GIS</a:t>
            </a:r>
            <a:endParaRPr lang="ro-RO" dirty="0"/>
          </a:p>
        </p:txBody>
      </p:sp>
      <p:sp>
        <p:nvSpPr>
          <p:cNvPr id="26" name="Rectangle 25"/>
          <p:cNvSpPr/>
          <p:nvPr/>
        </p:nvSpPr>
        <p:spPr>
          <a:xfrm>
            <a:off x="6165856" y="4692082"/>
            <a:ext cx="5378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7.4.3. Dezvoltarea soluțiilor de tip ”Ghișeu unic”</a:t>
            </a:r>
            <a:endParaRPr lang="ro-RO" dirty="0"/>
          </a:p>
        </p:txBody>
      </p:sp>
      <p:sp>
        <p:nvSpPr>
          <p:cNvPr id="27" name="Rectangle 26"/>
          <p:cNvSpPr/>
          <p:nvPr/>
        </p:nvSpPr>
        <p:spPr>
          <a:xfrm>
            <a:off x="6129707" y="505093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PDT 7.5. Îmbunătățirea infrastructurii pentru livrarea serviciilor publice</a:t>
            </a:r>
            <a:endParaRPr lang="ro-RO" b="1" i="1" dirty="0">
              <a:solidFill>
                <a:srgbClr val="182AA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249744" y="5659734"/>
            <a:ext cx="5803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7.5.1. Construcția / reabilitarea sediilor administrative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249744" y="595351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PGDT 7.5.2. Dotarea cu echipamente pentru lucrări și servicii publice</a:t>
            </a:r>
            <a:endParaRPr lang="ro-RO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812" y="2222410"/>
            <a:ext cx="6198477" cy="438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6514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4333" y="295543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MĂSURI PROPUSE PENTRU FACILITAREA IMPLEMENTĂRII PATJ</a:t>
            </a:r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(I)</a:t>
            </a:r>
            <a:endParaRPr lang="it-IT" sz="2400" b="1" dirty="0">
              <a:solidFill>
                <a:srgbClr val="03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489916"/>
              </p:ext>
            </p:extLst>
          </p:nvPr>
        </p:nvGraphicFramePr>
        <p:xfrm>
          <a:off x="174333" y="1182256"/>
          <a:ext cx="11877039" cy="521854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628547">
                  <a:extLst>
                    <a:ext uri="{9D8B030D-6E8A-4147-A177-3AD203B41FA5}">
                      <a16:colId xmlns:a16="http://schemas.microsoft.com/office/drawing/2014/main" xmlns="" val="1090570297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xmlns="" val="1988738862"/>
                    </a:ext>
                  </a:extLst>
                </a:gridCol>
                <a:gridCol w="1107440">
                  <a:extLst>
                    <a:ext uri="{9D8B030D-6E8A-4147-A177-3AD203B41FA5}">
                      <a16:colId xmlns:a16="http://schemas.microsoft.com/office/drawing/2014/main" xmlns="" val="1373662101"/>
                    </a:ext>
                  </a:extLst>
                </a:gridCol>
                <a:gridCol w="1952332">
                  <a:extLst>
                    <a:ext uri="{9D8B030D-6E8A-4147-A177-3AD203B41FA5}">
                      <a16:colId xmlns:a16="http://schemas.microsoft.com/office/drawing/2014/main" xmlns="" val="2696437698"/>
                    </a:ext>
                  </a:extLst>
                </a:gridCol>
              </a:tblGrid>
              <a:tr h="26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Măsura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Termen de inițiere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Termen de finalizare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Responsabil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3195578632"/>
                  </a:ext>
                </a:extLst>
              </a:tr>
              <a:tr h="3417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Înființarea unui compartiment GIS la nivelul CJ Hunedoara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2027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147687170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Ocuparea posturilor vacante din domeniul urbanismului la nivelul Direcției Arhitect-Șef din cadrul CJ Hunedoara și a UAT-urilor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 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1640064506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Înființarea de consorții administrative pentru derularea activităților de urbanism la nivelul UAT-urilor pentru care nu se justifică sau nu a fost posibilă recrutarea de personal de specialitate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2026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2035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1259730961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Încheierea de convenții între UAT-urile care nu reușesc să recruteze personal de specialitate / care nu au înființat consorții administrative și CJ Hunedoara pentru eliberarea certificatelor de urbanism și a autorizațiilor de construire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</a:t>
                      </a:r>
                      <a:endParaRPr lang="en-US" sz="1600" kern="100" dirty="0">
                        <a:effectLst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314166589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Formarea continuă a personalului din cadrul Direcției Arhitect-Șef din cadrul CJ Hunedoara și din compartimentele de urbanism ale primăriilor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Furnizori de formare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120662262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Dotarea cu tehnică de calcul și programe informatice (în special, GIS) a Direcției Arhitect-Șef și a compartimentelor de urbanism din cadrul UAT-urilor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</a:t>
                      </a:r>
                      <a:endParaRPr lang="en-US" sz="1600" kern="100" dirty="0">
                        <a:effectLst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582635310"/>
                  </a:ext>
                </a:extLst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Dezvoltarea și actualizarea unei baze de date GIS care să fie accesibilă publicului larg (Open Source)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Consultant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98894002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Înființarea Ghișeului Unic pentru activitățile de urbanism la nivelul CJ Hunedoara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2028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Consultant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794889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5251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6348856"/>
              </p:ext>
            </p:extLst>
          </p:nvPr>
        </p:nvGraphicFramePr>
        <p:xfrm>
          <a:off x="123533" y="1466736"/>
          <a:ext cx="11877039" cy="400304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628547">
                  <a:extLst>
                    <a:ext uri="{9D8B030D-6E8A-4147-A177-3AD203B41FA5}">
                      <a16:colId xmlns:a16="http://schemas.microsoft.com/office/drawing/2014/main" xmlns="" val="1090570297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xmlns="" val="1988738862"/>
                    </a:ext>
                  </a:extLst>
                </a:gridCol>
                <a:gridCol w="1107440">
                  <a:extLst>
                    <a:ext uri="{9D8B030D-6E8A-4147-A177-3AD203B41FA5}">
                      <a16:colId xmlns:a16="http://schemas.microsoft.com/office/drawing/2014/main" xmlns="" val="1373662101"/>
                    </a:ext>
                  </a:extLst>
                </a:gridCol>
                <a:gridCol w="1952332">
                  <a:extLst>
                    <a:ext uri="{9D8B030D-6E8A-4147-A177-3AD203B41FA5}">
                      <a16:colId xmlns:a16="http://schemas.microsoft.com/office/drawing/2014/main" xmlns="" val="2696437698"/>
                    </a:ext>
                  </a:extLst>
                </a:gridCol>
              </a:tblGrid>
              <a:tr h="26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Măsura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Termen de inițiere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Termen de finalizare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Responsabil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319557863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Finalizarea lucrărilor de înregistrare sistematică a imobilelor în sistemul integrat de cadastru și publicitate imobiliară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2028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ANCPI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Primării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3814100789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Actualizarea în format GIS a planurilor urbanistice generale și a regulamentelor locale de urbanism pentru UAT-urile din județ, inclusiv cu preluarea propunerilor din PATJ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Primării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283452268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Elaborarea / actualizarea hărților de risc județene pentru cutremure și alunecări de teren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2026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2028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CJ Hunedoara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4133151081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Elaborarea de planuri de amenajare a teritoriului zonal (PATZ) pentru zone cu caracteristici speciale (de ex. Conurbația Deva-Hunedoara-Simeria-Călan, Valea Jiului)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2027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CJ Hunedoara</a:t>
                      </a:r>
                      <a:endParaRPr lang="en-US" sz="1600" kern="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Proiectant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1478517735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Elaborarea / actualizarea strategiei de dezvoltare a județului pentru perioada post-2027 și corelarea acesteia cu PATJ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2027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2028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CJ Hunedoara</a:t>
                      </a:r>
                      <a:endParaRPr lang="en-US" sz="1600" kern="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Consultant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2392480769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Monitorizarea periodică a stadiului de implementare al PATJ Hunedoara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2027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o-RO" sz="1600" kern="100">
                          <a:effectLst/>
                        </a:rPr>
                        <a:t>2035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CJ Hunedoara</a:t>
                      </a:r>
                      <a:endParaRPr lang="en-US" sz="16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600" kern="100" dirty="0">
                          <a:effectLst/>
                        </a:rPr>
                        <a:t>Comitet de Monitorizare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899" marR="19899" marT="0" marB="0"/>
                </a:tc>
                <a:extLst>
                  <a:ext uri="{0D108BD9-81ED-4DB2-BD59-A6C34878D82A}">
                    <a16:rowId xmlns:a16="http://schemas.microsoft.com/office/drawing/2014/main" xmlns="" val="86011373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23533" y="344145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MĂSURI PROPUSE PENTRU FACILITAREA IMPLEMENTĂRII PATJ</a:t>
            </a:r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(II)</a:t>
            </a:r>
            <a:endParaRPr lang="it-IT" sz="2400" b="1" dirty="0">
              <a:solidFill>
                <a:srgbClr val="0345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3322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CETATEA SARMIZEGETUSA REGIA - Wow Hunedoara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3855" y="1613950"/>
            <a:ext cx="6466114" cy="3630100"/>
          </a:xfrm>
          <a:prstGeom prst="rect">
            <a:avLst/>
          </a:prstGeom>
          <a:ln>
            <a:noFill/>
          </a:ln>
          <a:effectLst>
            <a:softEdge rad="6604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C39686-3846-B59C-43BE-39635200D1FF}"/>
              </a:ext>
            </a:extLst>
          </p:cNvPr>
          <p:cNvSpPr txBox="1"/>
          <p:nvPr/>
        </p:nvSpPr>
        <p:spPr>
          <a:xfrm>
            <a:off x="147923" y="2066552"/>
            <a:ext cx="5528009" cy="2308324"/>
          </a:xfrm>
          <a:prstGeom prst="rect">
            <a:avLst/>
          </a:prstGeom>
          <a:solidFill>
            <a:srgbClr val="182AAE"/>
          </a:solidFill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STRATEGIA DE DEZVOLTARE TERITORIALĂ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o-RO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PLANUL DE ACȚIUNE PENTRU IMPLEMENTAREA PATJ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xmlns="" id="{F02E8023-7829-80E3-2A96-E2027632C69F}"/>
              </a:ext>
            </a:extLst>
          </p:cNvPr>
          <p:cNvSpPr txBox="1">
            <a:spLocks/>
          </p:cNvSpPr>
          <p:nvPr/>
        </p:nvSpPr>
        <p:spPr>
          <a:xfrm>
            <a:off x="285131" y="285750"/>
            <a:ext cx="2286620" cy="741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32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CUPRINS</a:t>
            </a:r>
          </a:p>
          <a:p>
            <a:endParaRPr lang="x-none" b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0" y="6440557"/>
            <a:ext cx="12192000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526706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D2374EB-9574-2F82-7D64-17D024AE48CA}"/>
              </a:ext>
            </a:extLst>
          </p:cNvPr>
          <p:cNvSpPr txBox="1"/>
          <p:nvPr/>
        </p:nvSpPr>
        <p:spPr>
          <a:xfrm>
            <a:off x="-1" y="894128"/>
            <a:ext cx="8584746" cy="3981331"/>
          </a:xfrm>
          <a:prstGeom prst="snip1Rect">
            <a:avLst/>
          </a:prstGeom>
          <a:solidFill>
            <a:srgbClr val="182AAE"/>
          </a:solidFill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o-RO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32613" y="1774875"/>
            <a:ext cx="6096000" cy="2219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PLANUL DE ACȚIUNE PENTRU IMPLEMENTAREA PATJ</a:t>
            </a:r>
          </a:p>
        </p:txBody>
      </p:sp>
      <p:pic>
        <p:nvPicPr>
          <p:cNvPr id="4" name="Picture 8" descr="baile-termale-germisara-hwv-1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3298" r="-391"/>
          <a:stretch/>
        </p:blipFill>
        <p:spPr bwMode="auto">
          <a:xfrm>
            <a:off x="7364379" y="1518194"/>
            <a:ext cx="4705960" cy="285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871167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408" y="1688236"/>
            <a:ext cx="53891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Programul de măsuri cuprinde un set coerent și corelat de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propuneri de dezvoltare/organizare a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teritoriului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respectiv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politici publice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programe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proiecte de investiții publice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Acest program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însoțește Strategia de dezvoltare teritorială a județului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este alcătuit pe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domenii-țintă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componentele acestora.</a:t>
            </a:r>
          </a:p>
        </p:txBody>
      </p:sp>
      <p:sp>
        <p:nvSpPr>
          <p:cNvPr id="3" name="Rectangle 2"/>
          <p:cNvSpPr/>
          <p:nvPr/>
        </p:nvSpPr>
        <p:spPr>
          <a:xfrm>
            <a:off x="441272" y="494673"/>
            <a:ext cx="4710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ASPECTE METODOLOGICE (I)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/>
          <p:cNvSpPr/>
          <p:nvPr/>
        </p:nvSpPr>
        <p:spPr>
          <a:xfrm>
            <a:off x="5902960" y="1272739"/>
            <a:ext cx="6096000" cy="4197559"/>
          </a:xfrm>
          <a:prstGeom prst="rect">
            <a:avLst/>
          </a:prstGeom>
          <a:solidFill>
            <a:srgbClr val="182AAE"/>
          </a:solidFill>
        </p:spPr>
        <p:txBody>
          <a:bodyPr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Strategia stabilește intervențiile planificate pentru perioada 2025-2035 pe mai multe niveluri, după cum urmează: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 inițiate de entități centrale, precum agenții guvernamentale și companii naționale.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 ale Consiliului Județean Hunedoara.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 derulate de autoritățile publice locale din municipii, orașe și comune, precum și de asociațiile de dezvoltare intercomunitară constituite între acestea.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 realizate în parteneriat public-privat.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 din sectorul privat.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6619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ounded Rectangle 2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3"/>
          <p:cNvSpPr/>
          <p:nvPr/>
        </p:nvSpPr>
        <p:spPr>
          <a:xfrm>
            <a:off x="152400" y="2164695"/>
            <a:ext cx="2895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Planul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acțiuni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fost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structurat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baza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viziunii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obiectivelor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politicilor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programelor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deja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stabilite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Strategia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Teritorială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prevăzută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cadrul</a:t>
            </a:r>
            <a:r>
              <a:rPr lang="en-US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PATJ. </a:t>
            </a:r>
            <a:endParaRPr lang="ro-RO" dirty="0"/>
          </a:p>
        </p:txBody>
      </p:sp>
      <p:sp>
        <p:nvSpPr>
          <p:cNvPr id="5" name="Rectangle 4"/>
          <p:cNvSpPr/>
          <p:nvPr/>
        </p:nvSpPr>
        <p:spPr>
          <a:xfrm>
            <a:off x="3535680" y="530691"/>
            <a:ext cx="8503920" cy="577081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elaborarea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acestui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document,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principalele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surse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informare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au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fost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următoarele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județului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Hunedoara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perioada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2021-20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economică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socială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mediu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Jiului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(2021-2030) 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Planul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Teritorial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Tranziție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Justă</a:t>
            </a: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Hunedoara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Microregiunii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Moții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Țara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Piatră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ro-RO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Alte strategii și planuri județene sectoriale (de ex. Planul Județean de Gestiune a Deșeurilor, master planurile de apă și apă uzată etc.)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transmise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UAT-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din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Răspunsurile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solicitările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scrise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propuneri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proiecte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transmise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către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CJ Hunedoara,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instituțiile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din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subordine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unitățile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administrativ-teritoriale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instituțiile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deconcentrate,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administratorii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publici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privați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infrastructură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afaceri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organizații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private etc.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Propunerile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primite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durata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grupurilor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lucru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/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evenimentelor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informare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consultare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publicului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organizate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durata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elaborării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Planului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Propunerile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formulate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cetățeni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durata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sondajului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opinie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realizat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Prevederile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documentelor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planificare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la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nivel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național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(de ex. Master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Planul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General de Transport al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României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etc.)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30691"/>
            <a:ext cx="3677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ASPECTE METODOLOGICE (II)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925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25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ounded Rectangle 2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3"/>
          <p:cNvSpPr/>
          <p:nvPr/>
        </p:nvSpPr>
        <p:spPr>
          <a:xfrm>
            <a:off x="75350" y="198197"/>
            <a:ext cx="7684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ETAPIZAREA ȘI PRIORITIZAREA PROPUNERILOR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7898" y="748403"/>
            <a:ext cx="1184955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ro-RO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Principii: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Gradul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maturitate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al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proiectelor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acordă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prioritate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au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parcurs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deja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etape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concrete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pregătire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cum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elaborarea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documentației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tehnico-economice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inițierea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procedurilor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achiziții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publice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execuție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Astfel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aflate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într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-un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stadiu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avansat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pregătire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șanse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a fi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implementate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succes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termenul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stabilit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deosebire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există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doar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nivel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idee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propunere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540385" algn="just">
              <a:spcAft>
                <a:spcPts val="0"/>
              </a:spcAf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Accesul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surse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finanțare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externe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naționale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Prioritatea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este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acordată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au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fost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identificate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surse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solide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finanțare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fie din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fonduri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europene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fie din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programe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naționale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alocări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multianuale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consistente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Aceasta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reduce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dependența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bugetele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locale, care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sunt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adesea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limitate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crește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probabilitatea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realizare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investițiilor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propuse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540385" algn="just">
              <a:spcAft>
                <a:spcPts val="0"/>
              </a:spcAf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Urgența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intervenției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răspund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unor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nevoi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stringente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vizează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depășirea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unor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constrângeri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teritoriale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majore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beneficiază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prioritate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Acestea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includ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intervenții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reducerea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riscurilor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naturale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antropice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asigurarea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accesului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servicii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publice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esențiale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îmbunătățirea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accesibilității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localitățile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județului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urmare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se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urmărește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urgente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implementate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rapid,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preveni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consecințe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negative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asupra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dezvoltării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județului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540385" algn="just">
              <a:spcAft>
                <a:spcPts val="0"/>
              </a:spcAf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Impactul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teritorial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al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investițiilor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acordă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prioritate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cu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efecte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semnificative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asupra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unei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geografice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extinse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deservesc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un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număr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mare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beneficiari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implementate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parteneriat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exemplu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intermediul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asociațiilor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intercomunitară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către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operatori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regionali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sunt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favorizate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deoarece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generează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beneficii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scară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largă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contribuie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dezvoltarea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echilibrată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teritoriului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540385" algn="just">
              <a:spcAft>
                <a:spcPts val="0"/>
              </a:spcAft>
            </a:pP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Complementaritatea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cu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alte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strategii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programe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Intervențiile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completează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valorifică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investiții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deja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realizate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precum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extinderea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sistemelor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management al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deșeurilor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rețelelor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apă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canalizare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infrastructurii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mobilitate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sunt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considerate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prioritare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De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asemenea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sunt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avute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vedere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proiectele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care se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aliniază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cu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strategiile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naționale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județene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locale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deja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asumate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cum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planurile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CNAIR, CFR,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strategiile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administrațiilor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bazinale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strategiile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durabilă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nivel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județean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local</a:t>
            </a:r>
            <a:endParaRPr lang="ro-RO" sz="1600" dirty="0"/>
          </a:p>
        </p:txBody>
      </p:sp>
    </p:spTree>
    <p:extLst>
      <p:ext uri="{BB962C8B-B14F-4D97-AF65-F5344CB8AC3E}">
        <p14:creationId xmlns:p14="http://schemas.microsoft.com/office/powerpoint/2010/main" xmlns="" val="45800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490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1: Revitalizarea centrelor urbane și consolidarea legăturilor rural-urban în contextul unei planificări policentrice și echilibrate a teritoriului județean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844764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PDT 1.1.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Asigurarea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mobilității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conectivității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nivelul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zonelor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urbane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funcționale</a:t>
            </a:r>
            <a:r>
              <a:rPr lang="en-US" i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/ </a:t>
            </a:r>
            <a:r>
              <a:rPr lang="en-US" i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metropolitane</a:t>
            </a:r>
            <a:endParaRPr lang="ro-RO" i="1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563" y="741880"/>
            <a:ext cx="8245318" cy="579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27256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490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1: Revitalizarea centrelor urbane și consolidarea legăturilor rural-urban în contextul unei planificări policentrice și echilibrate a teritoriului județean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1.2. Regenerarea urbană integrată a centrelor urbane afectate de declin</a:t>
            </a:r>
          </a:p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1.3. Promovarea lanțurilor scurte de furnizare rural-urbane</a:t>
            </a:r>
          </a:p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1.4. Sprijinirea c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ooper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teritorial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rural-urban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planific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funcțional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integrat</a:t>
            </a: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0722" y="756417"/>
            <a:ext cx="8317583" cy="583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3466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2.1. Sprijinirea antreprenoriatului local și a IMM-urilor din domenii non-poluante</a:t>
            </a:r>
          </a:p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2.2. Atragerea de investiții străine generatoare de locuri de muncă bine plătite și valoare adăugată ridicată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6890" y="583862"/>
            <a:ext cx="8385110" cy="592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9648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2.3. Sprijinirea cercetării-dezvoltării-inovării și a transferului tehnologic</a:t>
            </a:r>
          </a:p>
          <a:p>
            <a:pPr algn="ctr"/>
            <a:r>
              <a:rPr lang="ro-RO" i="1" dirty="0"/>
              <a:t>PDT 2.4. Dezvoltarea competențelor și recalificarea forței muncă pentru nevoile economiei în tranziție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1535" y="711185"/>
            <a:ext cx="8310465" cy="587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6900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2.5. Restructurarea și dezvoltarea sistemului energetic</a:t>
            </a:r>
          </a:p>
          <a:p>
            <a:pPr algn="ctr"/>
            <a:r>
              <a:rPr lang="ro-RO" i="1" dirty="0"/>
              <a:t>PDT 2.6. Creșterea competitivității sectorului agro-forestier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4212" y="583862"/>
            <a:ext cx="8347788" cy="590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4976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3.1. Extinderea și modernizarea infrastructurii de transport de importanță europeană și națională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9002" y="742402"/>
            <a:ext cx="8266818" cy="584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100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D2374EB-9574-2F82-7D64-17D024AE48CA}"/>
              </a:ext>
            </a:extLst>
          </p:cNvPr>
          <p:cNvSpPr txBox="1"/>
          <p:nvPr/>
        </p:nvSpPr>
        <p:spPr>
          <a:xfrm>
            <a:off x="0" y="774928"/>
            <a:ext cx="8584746" cy="4052173"/>
          </a:xfrm>
          <a:prstGeom prst="roundRect">
            <a:avLst/>
          </a:prstGeom>
          <a:solidFill>
            <a:srgbClr val="182AAE"/>
          </a:solidFill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o-RO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Castelul Corvinilor, restaurat cu bani UE. Cel mai împodobit turn medieval  își va recăpăta strălucirea | PROFIT.ro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822" b="3171"/>
          <a:stretch/>
        </p:blipFill>
        <p:spPr bwMode="auto">
          <a:xfrm>
            <a:off x="8168505" y="1942387"/>
            <a:ext cx="4023495" cy="4034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4039" y="1847654"/>
            <a:ext cx="6680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STRATEGIA DE DEZVOLTARE TERITORIALĂ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0" y="6440557"/>
            <a:ext cx="12192000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616322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3.2. Extinderea și modernizarea infrastructurii de transport de importanță județeană și locală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1" y="553050"/>
            <a:ext cx="8534400" cy="603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9155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3.3. Reabilitarea și modernizarea infrastructurii feroviare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608985"/>
            <a:ext cx="8455354" cy="598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59169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3.4. Dezvoltarea infrastructurii pentru mobilitate nemotorizată</a:t>
            </a:r>
          </a:p>
          <a:p>
            <a:pPr algn="ctr"/>
            <a:r>
              <a:rPr lang="ro-RO" i="1" dirty="0"/>
              <a:t>PDT 3.5. Sprijinirea multimodalității</a:t>
            </a:r>
          </a:p>
          <a:p>
            <a:pPr algn="ctr"/>
            <a:r>
              <a:rPr lang="ro-RO" i="1" dirty="0"/>
              <a:t>PDT 3.6. Asigurarea conectării aeriene a județului</a:t>
            </a:r>
          </a:p>
          <a:p>
            <a:pPr algn="ctr"/>
            <a:r>
              <a:rPr lang="ro-RO" i="1" dirty="0"/>
              <a:t>PDT 3.7. Dezvoltarea infrastructurii pentru comunicații în bandă largă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29197"/>
            <a:ext cx="8568107" cy="606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04269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4.1. Reducerea poluării aerului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599" y="608237"/>
            <a:ext cx="8463647" cy="598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4689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4.2. Reducerea poluării apelor</a:t>
            </a:r>
          </a:p>
          <a:p>
            <a:pPr algn="ctr"/>
            <a:r>
              <a:rPr lang="ro-RO" i="1" dirty="0"/>
              <a:t>PDT 4.3. Reducerea poluării solurilor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492970"/>
            <a:ext cx="8534400" cy="603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6087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4.4. Sprijinirea economiei circulare</a:t>
            </a:r>
          </a:p>
          <a:p>
            <a:pPr algn="ctr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8213"/>
            <a:ext cx="8534400" cy="603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0467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4.5. Încurajarea producției și consumului de energie din surse regenerabile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7857" y="671520"/>
            <a:ext cx="8374144" cy="592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1645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4.6. Reducerea consumului de energie al clădirilor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83861"/>
            <a:ext cx="8498124" cy="600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73753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77538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4.7. Conservarea habitatelor naturale și a speciilor</a:t>
            </a:r>
          </a:p>
          <a:p>
            <a:pPr algn="ctr"/>
            <a:r>
              <a:rPr lang="ro-RO" i="1" dirty="0"/>
              <a:t>PDT 4.8. Extinderea și conservarea fondului forestier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02978"/>
            <a:ext cx="8534400" cy="603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55022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4.9. Promovarea adaptării la schimbările climatice și a managementului adecvat a dezastrelor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3478"/>
            <a:ext cx="8534400" cy="603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5356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5">
            <a:extLst>
              <a:ext uri="{FF2B5EF4-FFF2-40B4-BE49-F238E27FC236}">
                <a16:creationId xmlns:a16="http://schemas.microsoft.com/office/drawing/2014/main" xmlns="" id="{F38462FD-2E68-F14B-EBAD-D1BC0807AF21}"/>
              </a:ext>
            </a:extLst>
          </p:cNvPr>
          <p:cNvSpPr txBox="1">
            <a:spLocks/>
          </p:cNvSpPr>
          <p:nvPr/>
        </p:nvSpPr>
        <p:spPr>
          <a:xfrm>
            <a:off x="94268" y="285219"/>
            <a:ext cx="10711931" cy="80798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SCENARIUL SELECTAT DE DEZVOLTARE TERITORIALĂ A JUDEȚULUI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779" y="887517"/>
            <a:ext cx="7160221" cy="50621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D2374EB-9574-2F82-7D64-17D024AE48CA}"/>
              </a:ext>
            </a:extLst>
          </p:cNvPr>
          <p:cNvSpPr txBox="1"/>
          <p:nvPr/>
        </p:nvSpPr>
        <p:spPr>
          <a:xfrm>
            <a:off x="0" y="1212880"/>
            <a:ext cx="5031778" cy="5509200"/>
          </a:xfrm>
          <a:prstGeom prst="rect">
            <a:avLst/>
          </a:prstGeom>
          <a:solidFill>
            <a:srgbClr val="182AAE">
              <a:alpha val="85000"/>
            </a:srgbClr>
          </a:solidFill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Viziune strategică, integrată și multisectorială, bazată pe parteneriate, digitalizare, inovare și sustenabilitate. </a:t>
            </a:r>
          </a:p>
          <a:p>
            <a:pPr marL="179388" indent="-179388" algn="just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Din perspectivă economică, </a:t>
            </a:r>
            <a:r>
              <a:rPr lang="ro-RO" sz="1600" b="1" dirty="0">
                <a:solidFill>
                  <a:schemeClr val="bg1"/>
                </a:solidFill>
              </a:rPr>
              <a:t>județul va deveni un hub pentru energie curată</a:t>
            </a:r>
            <a:r>
              <a:rPr lang="ro-RO" sz="1600" dirty="0">
                <a:solidFill>
                  <a:schemeClr val="bg1"/>
                </a:solidFill>
              </a:rPr>
              <a:t>, în care industriile creative și tehnologia digitală vor beneficia de un sprijin activ. Agricultura va trece la un model de dezvoltare inteligent, bazat pe lanțuri scurte de aprovizionare. </a:t>
            </a:r>
          </a:p>
          <a:p>
            <a:pPr marL="179388" indent="-179388" algn="just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În sfera protecției mediului, accentul va fi pus pe </a:t>
            </a:r>
            <a:r>
              <a:rPr lang="ro-RO" sz="1600" b="1" dirty="0">
                <a:solidFill>
                  <a:schemeClr val="bg1"/>
                </a:solidFill>
              </a:rPr>
              <a:t>restaurarea ecologică a Văii Jiului și transformarea sa într-o zonă pilot de tranziție verde</a:t>
            </a:r>
            <a:r>
              <a:rPr lang="ro-RO" sz="1600" dirty="0">
                <a:solidFill>
                  <a:schemeClr val="bg1"/>
                </a:solidFill>
              </a:rPr>
              <a:t>, concomitent cu extinderea și managementul adecvat al ariilor protejate.</a:t>
            </a:r>
          </a:p>
          <a:p>
            <a:pPr marL="179388" indent="-179388" algn="just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Întreg județul va fi conectat prin </a:t>
            </a:r>
            <a:r>
              <a:rPr lang="ro-RO" sz="1600" b="1" dirty="0">
                <a:solidFill>
                  <a:schemeClr val="bg1"/>
                </a:solidFill>
              </a:rPr>
              <a:t>legături rapide la Autostrada A1</a:t>
            </a:r>
            <a:r>
              <a:rPr lang="ro-RO" sz="1600" dirty="0">
                <a:solidFill>
                  <a:schemeClr val="bg1"/>
                </a:solidFill>
              </a:rPr>
              <a:t>, nodurile feroviare vor fi modernizate, iar transportul electric se va dezvolta accelerat. </a:t>
            </a:r>
          </a:p>
          <a:p>
            <a:pPr marL="179388" indent="-179388" algn="just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Rețeaua digitală va fi dezvoltată în jurul conceptului de </a:t>
            </a:r>
            <a:r>
              <a:rPr lang="ro-RO" sz="1600" b="1" dirty="0">
                <a:solidFill>
                  <a:schemeClr val="bg1"/>
                </a:solidFill>
              </a:rPr>
              <a:t>”smart county”, </a:t>
            </a:r>
            <a:r>
              <a:rPr lang="ro-RO" sz="1600" dirty="0">
                <a:solidFill>
                  <a:schemeClr val="bg1"/>
                </a:solidFill>
              </a:rPr>
              <a:t>cu numeroase aplicații pentru servicii publice. </a:t>
            </a:r>
          </a:p>
          <a:p>
            <a:pPr marL="179388" indent="-179388" algn="just">
              <a:buFont typeface="Arial" panose="020B0604020202020204" pitchFamily="34" charset="0"/>
              <a:buChar char="•"/>
            </a:pPr>
            <a:r>
              <a:rPr lang="ro-RO" sz="1600" dirty="0">
                <a:solidFill>
                  <a:schemeClr val="bg1"/>
                </a:solidFill>
              </a:rPr>
              <a:t>Rețeaua de așezări va fi reorganizată în jurul </a:t>
            </a:r>
            <a:r>
              <a:rPr lang="ro-RO" sz="1600" b="1" dirty="0">
                <a:solidFill>
                  <a:schemeClr val="bg1"/>
                </a:solidFill>
              </a:rPr>
              <a:t>zonelor urbane funcționale</a:t>
            </a:r>
            <a:r>
              <a:rPr lang="ro-RO" sz="1600" dirty="0">
                <a:solidFill>
                  <a:schemeClr val="bg1"/>
                </a:solidFill>
              </a:rPr>
              <a:t> (de ex. cea din jurul Devei și Hunedoarei) cu planificare comună și resurse dedicate pentru dezvoltare. </a:t>
            </a:r>
            <a:endParaRPr lang="ro-RO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36943" y="5951549"/>
            <a:ext cx="6749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b="1" dirty="0"/>
              <a:t>Scenariul III de dezvoltare teritorială (Scenariul ”Do Maximum”)</a:t>
            </a:r>
            <a:endParaRPr lang="en-US" b="1" dirty="0"/>
          </a:p>
        </p:txBody>
      </p:sp>
      <p:sp>
        <p:nvSpPr>
          <p:cNvPr id="6" name="Rounded Rectangle 5"/>
          <p:cNvSpPr/>
          <p:nvPr/>
        </p:nvSpPr>
        <p:spPr>
          <a:xfrm>
            <a:off x="5118652" y="6440557"/>
            <a:ext cx="7073348" cy="41744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3948556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5.1. Creșterea accesibilității și a calității infrastructurii educaționale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1" y="55864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28911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54659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5.2. Creșterea accesibilității și a calității infrastructurii sanitare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8386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99814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5.3. Creșterea accesibilității și a calității infrastructurii sociale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5690" y="663341"/>
            <a:ext cx="8386310" cy="592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0227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PDT 5.4. Creșterea accesibilității și a calității infrastructurii culturale, sportive și recreative</a:t>
            </a:r>
          </a:p>
          <a:p>
            <a:pPr algn="ctr"/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5.4.1. Investiții în infrastructura culturală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34505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56369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7000" y="3078652"/>
            <a:ext cx="355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5.4. Creșterea accesibilității și a calității infrastructurii culturale, sportive și recreative</a:t>
            </a:r>
          </a:p>
          <a:p>
            <a:pPr algn="ctr"/>
            <a:r>
              <a:rPr lang="ro-RO" dirty="0"/>
              <a:t>PGDT 5.4.2. Investiții în infrastructura sportivă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8400" y="558448"/>
            <a:ext cx="8483600" cy="599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65561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7000" y="3078652"/>
            <a:ext cx="355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5.4. Creșterea accesibilității și a calității infrastructurii culturale, sportive și recreative</a:t>
            </a:r>
          </a:p>
          <a:p>
            <a:pPr algn="ctr"/>
            <a:r>
              <a:rPr lang="ro-RO" dirty="0"/>
              <a:t>PGDT 5.4.3. Investiții în infrastructura de agrement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471" y="667428"/>
            <a:ext cx="8380529" cy="592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92315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5.5. Îmbunătățirea condițiilor de locuire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864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47746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6: Valorificarea patrimoniului natural și cultural în vederea dezvoltării turismului durabil și a identității teritoriale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6.1. Conservarea patrimoniului construit și valorificarea durabilă a acestuia în scop turistic și cultural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864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93267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6:</a:t>
            </a:r>
            <a:r>
              <a:rPr lang="ro-RO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Valorificarea patrimoniului natural și cultural în vederea dezvoltării turismului durabil și a identității teritoriale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857441"/>
            <a:ext cx="355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6.2. Dezvoltarea infrastructurii publice de la nivelul stațiunilor </a:t>
            </a:r>
            <a:r>
              <a:rPr lang="en-US" i="1" dirty="0" err="1"/>
              <a:t>și</a:t>
            </a:r>
            <a:r>
              <a:rPr lang="en-US" i="1" dirty="0"/>
              <a:t> </a:t>
            </a:r>
            <a:r>
              <a:rPr lang="en-US" i="1" dirty="0" err="1"/>
              <a:t>principalelor</a:t>
            </a:r>
            <a:r>
              <a:rPr lang="en-US" i="1" dirty="0"/>
              <a:t> </a:t>
            </a:r>
            <a:r>
              <a:rPr lang="en-US" i="1" dirty="0" err="1"/>
              <a:t>destinații</a:t>
            </a:r>
            <a:r>
              <a:rPr lang="ro-RO" i="1" dirty="0"/>
              <a:t> turistice</a:t>
            </a:r>
          </a:p>
          <a:p>
            <a:pPr algn="ctr"/>
            <a:r>
              <a:rPr lang="ro-RO" i="1" dirty="0"/>
              <a:t>PDT 6.3. Mobilizarea capitalului privat pentru investiții în turism</a:t>
            </a:r>
          </a:p>
          <a:p>
            <a:pPr algn="ctr"/>
            <a:r>
              <a:rPr lang="ro-RO" i="1" dirty="0"/>
              <a:t>PDT 6.4. Dezvoltarea infrastructurii pentru informare, orientare și promovare turistică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9998" y="660433"/>
            <a:ext cx="8402002" cy="594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13187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7: Întărirea capacității de administrare a dezvoltării teritoriului județean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7.1. Clarificarea regimului juridic și de proprietate asupra terenurilor și clădirilor</a:t>
            </a:r>
          </a:p>
          <a:p>
            <a:pPr algn="ctr"/>
            <a:r>
              <a:rPr lang="ro-RO" i="1" dirty="0"/>
              <a:t>PDT 7.2. Elaborarea documentațiilor de planificare strategică</a:t>
            </a:r>
          </a:p>
          <a:p>
            <a:pPr algn="ctr"/>
            <a:r>
              <a:rPr lang="ro-RO" i="1" dirty="0"/>
              <a:t>PDT 7.3. Elaborarea documentațiilor de amenajare a teritoriului și urbanism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864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6326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5824"/>
            <a:ext cx="6732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800"/>
              </a:spcBef>
              <a:spcAft>
                <a:spcPts val="400"/>
              </a:spcAft>
            </a:pPr>
            <a:r>
              <a:rPr lang="ro-RO" sz="2400" b="1" kern="0" cap="all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Viziunea de dezvoltare teritorială</a:t>
            </a:r>
            <a:endParaRPr lang="en-US" sz="2400" b="1" kern="0" cap="all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5652" y="1372256"/>
            <a:ext cx="4426226" cy="4524315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anul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2036,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județul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Hunedoara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își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propune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devină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un 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rezilient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competitiv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incluziv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fundamentat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valorificarea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durabilă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patrimoniului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natural, cultural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industrial,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tranziția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justă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economie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verde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digitală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revitalizarea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comunităților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urbane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rurale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într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-un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cadru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coerent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coeziune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teritorială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socială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Viziunea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județului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orizontul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2036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aceea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unei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regiuni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care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depășește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statutul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monoindustrial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post-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minier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devine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un model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reconversie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durabilă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atractiv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funcțional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capabil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asigure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bunăstare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locuitorilor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atragă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investiții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contribuie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activ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obiectivele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europene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echilibrată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1148" y="575210"/>
            <a:ext cx="7480852" cy="52888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8121" y="5905140"/>
            <a:ext cx="4353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COREMA JUDEŢULUI HUNEDOARA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0" y="6440557"/>
            <a:ext cx="12192000" cy="41744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9078483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7: Întărirea capacității de administrare a dezvoltării teritoriului județean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791453"/>
            <a:ext cx="35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7.4. Digitalizarea activității de amenajare a teritoriului și urbanism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9690" y="637844"/>
            <a:ext cx="8346017" cy="590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34852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" y="122197"/>
            <a:ext cx="464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PORTOFOLIUL DE PROIECTE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-50359"/>
            <a:ext cx="12225707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ounded Rectangle 4"/>
          <p:cNvSpPr/>
          <p:nvPr/>
        </p:nvSpPr>
        <p:spPr>
          <a:xfrm>
            <a:off x="-1" y="6592367"/>
            <a:ext cx="12192001" cy="30845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Rectangle 1"/>
          <p:cNvSpPr/>
          <p:nvPr/>
        </p:nvSpPr>
        <p:spPr>
          <a:xfrm>
            <a:off x="101600" y="1300800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800"/>
              </a:spcBef>
              <a:spcAft>
                <a:spcPts val="40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7: Întărirea capacității de administrare a dezvoltării teritoriului județean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84841" y="2819733"/>
            <a:ext cx="35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PDT 7.5. Îmbunătățirea infrastructurii pentru livrarea serviciilor publice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558643"/>
            <a:ext cx="8534400" cy="60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98403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7040" y="1112638"/>
            <a:ext cx="10617463" cy="4532788"/>
          </a:xfrm>
          <a:prstGeom prst="rect">
            <a:avLst/>
          </a:prstGeom>
          <a:solidFill>
            <a:srgbClr val="182A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schemeClr val="bg1"/>
              </a:solidFill>
            </a:endParaRPr>
          </a:p>
        </p:txBody>
      </p:sp>
      <p:pic>
        <p:nvPicPr>
          <p:cNvPr id="4" name="Picture 177" descr="Fakultät für Geografie. , Babeș-Bolyai Universitat">
            <a:extLst>
              <a:ext uri="{FF2B5EF4-FFF2-40B4-BE49-F238E27FC236}">
                <a16:creationId xmlns:a16="http://schemas.microsoft.com/office/drawing/2014/main" xmlns="" id="{90638AAE-FA8B-26BD-CD5E-7E8D10A37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6871" y="146092"/>
            <a:ext cx="850603" cy="85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6020" y="98513"/>
            <a:ext cx="874394" cy="1014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741" y="1779759"/>
            <a:ext cx="6150996" cy="2096423"/>
          </a:xfrm>
        </p:spPr>
        <p:txBody>
          <a:bodyPr>
            <a:normAutofit/>
          </a:bodyPr>
          <a:lstStyle/>
          <a:p>
            <a:r>
              <a:rPr lang="ro-R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VĂ MULȚUMIM ȘI PĂSTRĂM LEGĂTURA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76871" y="6519446"/>
            <a:ext cx="1948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Decembrie</a:t>
            </a: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531070" y="507062"/>
            <a:ext cx="4700798" cy="5460795"/>
            <a:chOff x="6115026" y="-6816"/>
            <a:chExt cx="6101491" cy="6882091"/>
          </a:xfrm>
        </p:grpSpPr>
        <p:grpSp>
          <p:nvGrpSpPr>
            <p:cNvPr id="7" name="Group 6"/>
            <p:cNvGrpSpPr/>
            <p:nvPr/>
          </p:nvGrpSpPr>
          <p:grpSpPr>
            <a:xfrm>
              <a:off x="6115026" y="-6816"/>
              <a:ext cx="6101491" cy="6882091"/>
              <a:chOff x="6115026" y="-6816"/>
              <a:chExt cx="6101491" cy="6882091"/>
            </a:xfrm>
          </p:grpSpPr>
          <p:pic>
            <p:nvPicPr>
              <p:cNvPr id="1046" name="Picture 22" descr="CETATEA SARMIZEGETUSA REGIA - Wow Hunedoara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36686"/>
              <a:stretch/>
            </p:blipFill>
            <p:spPr bwMode="auto">
              <a:xfrm>
                <a:off x="6115026" y="2105119"/>
                <a:ext cx="2555149" cy="2265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" name="Group 5"/>
              <p:cNvGrpSpPr/>
              <p:nvPr/>
            </p:nvGrpSpPr>
            <p:grpSpPr>
              <a:xfrm>
                <a:off x="6117770" y="-6816"/>
                <a:ext cx="6098747" cy="6882091"/>
                <a:chOff x="6115025" y="-33880"/>
                <a:chExt cx="6098747" cy="6882091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6115025" y="-27064"/>
                  <a:ext cx="6098747" cy="6875275"/>
                  <a:chOff x="6632853" y="434656"/>
                  <a:chExt cx="4896047" cy="5851345"/>
                </a:xfrm>
              </p:grpSpPr>
              <p:pic>
                <p:nvPicPr>
                  <p:cNvPr id="1030" name="Picture 6" descr="https://www.hwv.ro/ro/inspiratie/wp-content/uploads/2022/05/parcul-national-retezat-hwv-1.jp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b="14426"/>
                  <a:stretch/>
                </p:blipFill>
                <p:spPr bwMode="auto">
                  <a:xfrm>
                    <a:off x="6632854" y="434656"/>
                    <a:ext cx="3963143" cy="226093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38" name="Picture 14" descr="Cetatea Deva: istorie, acces în cetate și tarife | GO Hunedoara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7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13971"/>
                  <a:stretch/>
                </p:blipFill>
                <p:spPr bwMode="auto">
                  <a:xfrm>
                    <a:off x="8684116" y="2258631"/>
                    <a:ext cx="2844784" cy="227135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32" name="Picture 8" descr="baile-termale-germisara-hwv-1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8" cstate="print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-1" t="3298" r="-391"/>
                  <a:stretch/>
                </p:blipFill>
                <p:spPr bwMode="auto">
                  <a:xfrm>
                    <a:off x="6632853" y="4136634"/>
                    <a:ext cx="3347040" cy="214936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1042" name="Picture 18" descr="Castelul Corvinilor, restaurat cu bani UE. Cel mai împodobit turn medieval  își va recăpăta strălucirea | PROFIT.ro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31822" b="3171"/>
                <a:stretch/>
              </p:blipFill>
              <p:spPr bwMode="auto">
                <a:xfrm>
                  <a:off x="10007005" y="-33880"/>
                  <a:ext cx="2204022" cy="21457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pic>
          <p:nvPicPr>
            <p:cNvPr id="1050" name="Picture 26" descr="Biserica Densus – Cazare Deva – Villa Lotus"/>
            <p:cNvPicPr>
              <a:picLocks noChangeAspect="1" noChangeArrowheads="1"/>
            </p:cNvPicPr>
            <p:nvPr/>
          </p:nvPicPr>
          <p:blipFill rotWithShape="1"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10" t="3468" r="6108"/>
            <a:stretch/>
          </p:blipFill>
          <p:spPr bwMode="auto">
            <a:xfrm>
              <a:off x="10231552" y="4333812"/>
              <a:ext cx="1982220" cy="2524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4740341" y="207291"/>
            <a:ext cx="1940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o-RO" b="1" dirty="0"/>
              <a:t>Consiliul Judeţean Hunedoara</a:t>
            </a:r>
          </a:p>
        </p:txBody>
      </p:sp>
      <p:sp>
        <p:nvSpPr>
          <p:cNvPr id="24" name="Text Box 2"/>
          <p:cNvSpPr txBox="1">
            <a:spLocks/>
          </p:cNvSpPr>
          <p:nvPr/>
        </p:nvSpPr>
        <p:spPr bwMode="auto">
          <a:xfrm>
            <a:off x="2310100" y="82311"/>
            <a:ext cx="2087880" cy="1097280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r"/>
            <a:r>
              <a:rPr lang="ro-RO" sz="800" b="1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FACULTATEA DE GEOGRAFIE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Str. Clinicilor nr. 5-7 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Cluj-Napoca, 400006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Tel: 0264-596116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Fax: 0264-597988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u="none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  <a:hlinkClick r:id="rId12"/>
              </a:rPr>
              <a:t>geogr@ubbcluj.ro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o-RO" sz="800" dirty="0">
                <a:solidFill>
                  <a:srgbClr val="8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https://geografie.ubbcluj.ro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Sigla ubb claudiopolitana_pt antent-0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8203"/>
            <a:ext cx="2324100" cy="1179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7188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093" y="264325"/>
            <a:ext cx="10624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800"/>
              </a:spcBef>
              <a:spcAft>
                <a:spcPts val="400"/>
              </a:spcAft>
            </a:pPr>
            <a:r>
              <a:rPr lang="ro-RO" sz="2400" b="1" kern="0" cap="all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Misiunea Planului de Amenajare a Teritoriului Județean</a:t>
            </a:r>
            <a:endParaRPr lang="en-US" sz="2400" b="1" kern="0" cap="all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5956" y="1675543"/>
            <a:ext cx="5285603" cy="327352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Misiunea județului Hunedoara este de a asigura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resursele,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sprijinul și coordonarea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dezvoltarea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durabilă și echilibrată a comunităților locale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în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conformitate cu politicile europene și naționale.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esență, documentația PATJ servește ca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 strategic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orientează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modul în care teritoriul județului va fi folosit și organizat pe termen mediu și lung.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485642" y="839160"/>
            <a:ext cx="5316716" cy="5342953"/>
          </a:xfrm>
          <a:prstGeom prst="round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județul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Hunedoara,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marcat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tranziția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post-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industrială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vulnerabilități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sociale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potențial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turistic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natural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ridicat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provocări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infrastructură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depopulare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PATJ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trebuie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ofere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direcții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clare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privind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42900" lvl="0" indent="-342900" algn="just">
              <a:lnSpc>
                <a:spcPct val="114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localizarea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strategică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investițiilor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publice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private;</a:t>
            </a:r>
          </a:p>
          <a:p>
            <a:pPr marL="342900" lvl="0" indent="-342900" algn="just">
              <a:lnSpc>
                <a:spcPct val="114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protecția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reabilitarea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patrimoniului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natural, cultural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industrial;</a:t>
            </a:r>
          </a:p>
          <a:p>
            <a:pPr marL="342900" lvl="0" indent="-342900" algn="just">
              <a:lnSpc>
                <a:spcPct val="114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infrastructurii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transport,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energie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comunicații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14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echilibrarea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rețelei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așezări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creșterea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coeziunii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teritoriale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14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adaptarea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teritoriului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schimbările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climatice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riscurile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naturale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-1" y="6440557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954535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BC75E65-F4BE-AAE4-6C12-2406770A6665}"/>
              </a:ext>
            </a:extLst>
          </p:cNvPr>
          <p:cNvSpPr txBox="1">
            <a:spLocks/>
          </p:cNvSpPr>
          <p:nvPr/>
        </p:nvSpPr>
        <p:spPr>
          <a:xfrm>
            <a:off x="357951" y="297095"/>
            <a:ext cx="5675205" cy="5633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OBIECTIVUL GENERAL AL PATJ</a:t>
            </a:r>
            <a:endParaRPr 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Horizontal Scroll 2"/>
          <p:cNvSpPr/>
          <p:nvPr/>
        </p:nvSpPr>
        <p:spPr>
          <a:xfrm>
            <a:off x="147553" y="1517791"/>
            <a:ext cx="4933494" cy="4307974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Dezvoltarea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echilibrată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rezilientă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verde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județului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Hunedoara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reconversia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diversificarea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economiei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valorificarea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responsabilă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capitalului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natural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cultural,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îmbunătățirea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conectivității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serviciilor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publice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reducerea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disparităților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urban–rural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consolidarea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cooperării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teritoriale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creșterea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calității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vieții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integrarea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competitivă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rețelele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regionale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naționale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europene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-1" y="6440557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/>
          <p:cNvSpPr/>
          <p:nvPr/>
        </p:nvSpPr>
        <p:spPr>
          <a:xfrm>
            <a:off x="5599521" y="661673"/>
            <a:ext cx="6463645" cy="5355312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 de dezvoltare teritorială:</a:t>
            </a:r>
          </a:p>
          <a:p>
            <a:endParaRPr lang="ro-RO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1: Revitalizarea centrelor urbane și consolidarea legăturilor rural-urban în contextul unei planificări policentrice și echilibrate a teritoriului județean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3: Îmbunătățirea conectivității interne și externe a județului prin infrastructură de transport modernă și verde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4: Susținerea tranziției ecologice și a adaptării la schimbările climatice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5: Creșterea coeziunii sociale și a accesului la servicii de bază pentru grupurile vulnerabile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6: Valorificarea patrimoniului natural și cultural în vederea dezvoltării turismului durabil și a identității teritoriale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o-RO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ODT 7: Întărirea capacității de administrare a dezvoltării teritoriului județean</a:t>
            </a:r>
          </a:p>
          <a:p>
            <a:endParaRPr lang="ro-RO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290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40557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375489" y="949565"/>
            <a:ext cx="5944473" cy="923330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1: Revitalizarea centrelor urbane și consolidarea legăturilor rural-urban în contextul unei planificări policentrice și echilibrate a teritoriului județean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07667" y="167325"/>
            <a:ext cx="5484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1.1. Asigurarea mobilității și a conectivității la nivelul zonelor urbane funcționale / metropolitane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9428" y="764899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1.1.1. Dezvoltarea transportului public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26702" y="1040403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1.1.2. Amenajarea de centre intermodale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319428" y="1250434"/>
            <a:ext cx="4568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1.1.3. Dezvoltarea arterelor de legătură și a facilităților de tip Park&amp;Ride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782352" y="1870378"/>
            <a:ext cx="5484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1.2. Regenerarea urbană integrată a centrelor urbane afectate de declin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54922" y="2402722"/>
            <a:ext cx="48370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1.2.1. Reconversia funcțională a terenurilor abandonate / virane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54922" y="2953487"/>
            <a:ext cx="47679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1.2.2. Dezvoltarea și reabilitarea spațiilor publice și a spațiilor verzi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04900" y="3599818"/>
            <a:ext cx="5217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1.3. Promovarea lanțurilor scurte de furnizare rural-urbane 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468143" y="4122959"/>
            <a:ext cx="4654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1.3.1. Dezvoltarea rețelei de piețe agroalimentare urbane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04900" y="4829251"/>
            <a:ext cx="5361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1.4. Sprijinirea c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ooper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en-US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teritorial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rural-urban 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planific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en-US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funcțional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integrat</a:t>
            </a:r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68143" y="5436629"/>
            <a:ext cx="4569886" cy="66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1.4.1. Realizarea de investiții integrate la nivelul zonelor urbane funcționale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896765"/>
            <a:ext cx="6764196" cy="478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7041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52" y="197622"/>
            <a:ext cx="6245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OBIECTIVE, POLITICI ȘI PROGRAME DE</a:t>
            </a:r>
          </a:p>
          <a:p>
            <a:pPr algn="ctr"/>
            <a:r>
              <a:rPr lang="ro-RO" sz="2400" b="1" dirty="0">
                <a:solidFill>
                  <a:srgbClr val="0345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DEZVOLTARE TERITORIALĂ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504"/>
            <a:ext cx="12192000" cy="238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ounded Rectangle 5"/>
          <p:cNvSpPr/>
          <p:nvPr/>
        </p:nvSpPr>
        <p:spPr>
          <a:xfrm>
            <a:off x="-1" y="6483378"/>
            <a:ext cx="12192001" cy="41744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309153" y="1206922"/>
            <a:ext cx="5944473" cy="646331"/>
          </a:xfrm>
          <a:prstGeom prst="rect">
            <a:avLst/>
          </a:prstGeom>
          <a:solidFill>
            <a:srgbClr val="182AAE"/>
          </a:solidFill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  <a:spcAft>
                <a:spcPts val="400"/>
              </a:spcAft>
            </a:pPr>
            <a:r>
              <a:rPr lang="ro-RO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ODT 2: Sprijinirea tranziției economice durabile și juste a județului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9152" y="1916153"/>
            <a:ext cx="9609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2.1. Sprijinirea antreprenoriatului local și a IMM-urilor din domenii non-poluante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75827" y="2257765"/>
            <a:ext cx="84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2.1.1. Dezvoltarea de structuri de sprijinire a antreprenoriatului și IMM-urilor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4439" y="3174607"/>
            <a:ext cx="11446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2.2. Atragerea de investiții străine generatoare de locuri de muncă bine plătite și valoare adăugată ridicată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71113" y="3527951"/>
            <a:ext cx="8761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2.2.1. Dezvoltarea de parcuri industriale, logistice și tehnologice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7513" y="4054229"/>
            <a:ext cx="903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kern="0" dirty="0">
                <a:solidFill>
                  <a:srgbClr val="182AA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PDT 2.3. Sprijinirea cercetării-dezvoltării-inovării și a transferului tehnologic</a:t>
            </a:r>
            <a:endParaRPr lang="ro-RO" b="1" i="1" dirty="0">
              <a:solidFill>
                <a:srgbClr val="182AA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5827" y="4413506"/>
            <a:ext cx="80897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2.3.1. Dezvoltarea infrastructurii de CDI și transfer tehnologic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4439" y="4885889"/>
            <a:ext cx="10150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i="1" dirty="0">
                <a:solidFill>
                  <a:srgbClr val="182A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PDT 2.4. Dezvoltarea competențelor și recalificarea forței muncă pentru nevoile economiei în tranziție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75827" y="5263776"/>
            <a:ext cx="926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PGDT 2.4.1. Dezvoltarea infrastructurii pentru învățământ profesional dual</a:t>
            </a:r>
          </a:p>
        </p:txBody>
      </p:sp>
      <p:sp>
        <p:nvSpPr>
          <p:cNvPr id="2" name="Rectangle 1"/>
          <p:cNvSpPr/>
          <p:nvPr/>
        </p:nvSpPr>
        <p:spPr>
          <a:xfrm>
            <a:off x="871113" y="2631374"/>
            <a:ext cx="7891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PGDT 2.1.2. Realizarea de investiții pentru dezvoltarea IMM-urilor 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323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fc463d-6865-4098-8cc0-bd8e1ec8405d" xsi:nil="true"/>
    <lcf76f155ced4ddcb4097134ff3c332f xmlns="167a9746-3a1e-4e59-818b-aa3ff5b05b9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25AA89F267F148AB2E743AC0EFB800" ma:contentTypeVersion="12" ma:contentTypeDescription="Creați un document nou." ma:contentTypeScope="" ma:versionID="31c96a117a2bfedc49042b22e8057145">
  <xsd:schema xmlns:xsd="http://www.w3.org/2001/XMLSchema" xmlns:xs="http://www.w3.org/2001/XMLSchema" xmlns:p="http://schemas.microsoft.com/office/2006/metadata/properties" xmlns:ns2="167a9746-3a1e-4e59-818b-aa3ff5b05b91" xmlns:ns3="92fc463d-6865-4098-8cc0-bd8e1ec8405d" targetNamespace="http://schemas.microsoft.com/office/2006/metadata/properties" ma:root="true" ma:fieldsID="6fc8efac275aead077b96ef0774e33eb" ns2:_="" ns3:_="">
    <xsd:import namespace="167a9746-3a1e-4e59-818b-aa3ff5b05b91"/>
    <xsd:import namespace="92fc463d-6865-4098-8cc0-bd8e1ec840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7a9746-3a1e-4e59-818b-aa3ff5b05b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chete imagine" ma:readOnly="false" ma:fieldId="{5cf76f15-5ced-4ddc-b409-7134ff3c332f}" ma:taxonomyMulti="true" ma:sspId="ef85decb-1301-438d-8b3f-81c7864c2a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fc463d-6865-4098-8cc0-bd8e1ec840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1f6bc84-4e1e-4b79-b222-b8586d26a670}" ma:internalName="TaxCatchAll" ma:showField="CatchAllData" ma:web="92fc463d-6865-4098-8cc0-bd8e1ec840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961FE1-61B6-455F-8FEA-F3E74A51FAB4}">
  <ds:schemaRefs>
    <ds:schemaRef ds:uri="http://schemas.microsoft.com/office/2006/metadata/properties"/>
    <ds:schemaRef ds:uri="http://schemas.microsoft.com/office/infopath/2007/PartnerControls"/>
    <ds:schemaRef ds:uri="92fc463d-6865-4098-8cc0-bd8e1ec8405d"/>
    <ds:schemaRef ds:uri="167a9746-3a1e-4e59-818b-aa3ff5b05b91"/>
  </ds:schemaRefs>
</ds:datastoreItem>
</file>

<file path=customXml/itemProps2.xml><?xml version="1.0" encoding="utf-8"?>
<ds:datastoreItem xmlns:ds="http://schemas.openxmlformats.org/officeDocument/2006/customXml" ds:itemID="{EC6550CB-8DED-4533-B11F-DED3D36724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D7EE8F-F035-43B4-81A8-EFAC5216C1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7a9746-3a1e-4e59-818b-aa3ff5b05b91"/>
    <ds:schemaRef ds:uri="92fc463d-6865-4098-8cc0-bd8e1ec840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1297</TotalTime>
  <Words>3877</Words>
  <Application>Microsoft Office PowerPoint</Application>
  <PresentationFormat>Custom</PresentationFormat>
  <Paragraphs>437</Paragraphs>
  <Slides>52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ACTUALIZARE PLAN DE AMENAJARE A TERITORIULUI JUDEŢEAN HUNEDOARA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VĂ MULȚUMIM ȘI PĂSTRĂM LEGĂTURA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317</cp:revision>
  <dcterms:created xsi:type="dcterms:W3CDTF">2024-11-20T09:36:27Z</dcterms:created>
  <dcterms:modified xsi:type="dcterms:W3CDTF">2026-04-07T11:16:33Z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0x010100BF25AA89F267F148AB2E743AC0EFB800</vt:lpwstr>
  </property>
</Properties>
</file>