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9">
  <p:sldMasterIdLst>
    <p:sldMasterId id="2147483648" r:id="rId1"/>
  </p:sldMasterIdLst>
  <p:notesMasterIdLst>
    <p:notesMasterId r:id="rId13"/>
  </p:notesMasterIdLst>
  <p:sldIdLst>
    <p:sldId id="256" r:id="rId2"/>
    <p:sldId id="260" r:id="rId3"/>
    <p:sldId id="261" r:id="rId4"/>
    <p:sldId id="2033" r:id="rId5"/>
    <p:sldId id="2034" r:id="rId6"/>
    <p:sldId id="2035" r:id="rId7"/>
    <p:sldId id="2036" r:id="rId8"/>
    <p:sldId id="2037" r:id="rId9"/>
    <p:sldId id="2038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11A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-594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813D38-5AC4-44CE-B4F6-B422FEDBBBC9}" type="datetimeFigureOut">
              <a:rPr lang="ro-RO" smtClean="0"/>
              <a:pPr/>
              <a:t>17.04.2026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0CEE24-70AF-420C-B135-50A60942B0EC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1007562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0CEE24-70AF-420C-B135-50A60942B0EC}" type="slidenum">
              <a:rPr lang="ro-RO" smtClean="0"/>
              <a:pPr/>
              <a:t>4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42297270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296DE-D324-4013-BF2C-BA41327F8C6F}" type="datetimeFigureOut">
              <a:rPr lang="ro-RO" smtClean="0"/>
              <a:pPr/>
              <a:t>17.04.2026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A631E-851D-44B4-BAA7-1F61EDE37B7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1389821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296DE-D324-4013-BF2C-BA41327F8C6F}" type="datetimeFigureOut">
              <a:rPr lang="ro-RO" smtClean="0"/>
              <a:pPr/>
              <a:t>17.04.2026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A631E-851D-44B4-BAA7-1F61EDE37B7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3916989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296DE-D324-4013-BF2C-BA41327F8C6F}" type="datetimeFigureOut">
              <a:rPr lang="ro-RO" smtClean="0"/>
              <a:pPr/>
              <a:t>17.04.2026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A631E-851D-44B4-BAA7-1F61EDE37B7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744670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296DE-D324-4013-BF2C-BA41327F8C6F}" type="datetimeFigureOut">
              <a:rPr lang="ro-RO" smtClean="0"/>
              <a:pPr/>
              <a:t>17.04.2026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A631E-851D-44B4-BAA7-1F61EDE37B7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3280918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296DE-D324-4013-BF2C-BA41327F8C6F}" type="datetimeFigureOut">
              <a:rPr lang="ro-RO" smtClean="0"/>
              <a:pPr/>
              <a:t>17.04.2026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A631E-851D-44B4-BAA7-1F61EDE37B7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1840275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296DE-D324-4013-BF2C-BA41327F8C6F}" type="datetimeFigureOut">
              <a:rPr lang="ro-RO" smtClean="0"/>
              <a:pPr/>
              <a:t>17.04.2026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A631E-851D-44B4-BAA7-1F61EDE37B7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32406800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296DE-D324-4013-BF2C-BA41327F8C6F}" type="datetimeFigureOut">
              <a:rPr lang="ro-RO" smtClean="0"/>
              <a:pPr/>
              <a:t>17.04.2026</a:t>
            </a:fld>
            <a:endParaRPr lang="ro-R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A631E-851D-44B4-BAA7-1F61EDE37B7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3517397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296DE-D324-4013-BF2C-BA41327F8C6F}" type="datetimeFigureOut">
              <a:rPr lang="ro-RO" smtClean="0"/>
              <a:pPr/>
              <a:t>17.04.2026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A631E-851D-44B4-BAA7-1F61EDE37B7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409250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296DE-D324-4013-BF2C-BA41327F8C6F}" type="datetimeFigureOut">
              <a:rPr lang="ro-RO" smtClean="0"/>
              <a:pPr/>
              <a:t>17.04.2026</a:t>
            </a:fld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A631E-851D-44B4-BAA7-1F61EDE37B7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309666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296DE-D324-4013-BF2C-BA41327F8C6F}" type="datetimeFigureOut">
              <a:rPr lang="ro-RO" smtClean="0"/>
              <a:pPr/>
              <a:t>17.04.2026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A631E-851D-44B4-BAA7-1F61EDE37B7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118422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296DE-D324-4013-BF2C-BA41327F8C6F}" type="datetimeFigureOut">
              <a:rPr lang="ro-RO" smtClean="0"/>
              <a:pPr/>
              <a:t>17.04.2026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A631E-851D-44B4-BAA7-1F61EDE37B7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778725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chemeClr val="accent1">
                <a:lumMod val="5000"/>
                <a:lumOff val="95000"/>
              </a:schemeClr>
            </a:gs>
            <a:gs pos="83000">
              <a:schemeClr val="accent1">
                <a:lumMod val="60000"/>
                <a:lumOff val="40000"/>
              </a:schemeClr>
            </a:gs>
            <a:gs pos="47000">
              <a:schemeClr val="accent1">
                <a:lumMod val="45000"/>
                <a:lumOff val="55000"/>
              </a:schemeClr>
            </a:gs>
            <a:gs pos="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3296DE-D324-4013-BF2C-BA41327F8C6F}" type="datetimeFigureOut">
              <a:rPr lang="ro-RO" smtClean="0"/>
              <a:pPr/>
              <a:t>17.04.2026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4A631E-851D-44B4-BAA7-1F61EDE37B7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2928166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17017" y="0"/>
            <a:ext cx="1989643" cy="1010447"/>
          </a:xfrm>
          <a:custGeom>
            <a:avLst/>
            <a:gdLst/>
            <a:ahLst/>
            <a:cxnLst/>
            <a:rect l="l" t="t" r="r" b="b"/>
            <a:pathLst>
              <a:path w="2984464" h="1515670">
                <a:moveTo>
                  <a:pt x="0" y="0"/>
                </a:moveTo>
                <a:lnTo>
                  <a:pt x="2984464" y="0"/>
                </a:lnTo>
                <a:lnTo>
                  <a:pt x="2984464" y="1515670"/>
                </a:lnTo>
                <a:lnTo>
                  <a:pt x="0" y="151567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006660" y="125201"/>
            <a:ext cx="704499" cy="710789"/>
          </a:xfrm>
          <a:custGeom>
            <a:avLst/>
            <a:gdLst/>
            <a:ahLst/>
            <a:cxnLst/>
            <a:rect l="l" t="t" r="r" b="b"/>
            <a:pathLst>
              <a:path w="1056749" h="1066184">
                <a:moveTo>
                  <a:pt x="0" y="0"/>
                </a:moveTo>
                <a:lnTo>
                  <a:pt x="1056749" y="0"/>
                </a:lnTo>
                <a:lnTo>
                  <a:pt x="1056749" y="1066184"/>
                </a:lnTo>
                <a:lnTo>
                  <a:pt x="0" y="106618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305995" y="1569470"/>
            <a:ext cx="11598960" cy="21540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>
              <a:lnSpc>
                <a:spcPct val="150000"/>
              </a:lnSpc>
            </a:pPr>
            <a:r>
              <a:rPr lang="ro-RO" sz="4666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ACTUALIZARE </a:t>
            </a:r>
            <a:r>
              <a:rPr lang="en-US" sz="4666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PLAN </a:t>
            </a:r>
            <a:r>
              <a:rPr lang="en-US" sz="4666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DE AMENAJARE A TERITORIULUI JUDEȚEAN </a:t>
            </a:r>
            <a:r>
              <a:rPr lang="ro-RO" sz="4666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HUNEDOARA</a:t>
            </a:r>
            <a:endParaRPr lang="en-US" sz="4666" b="1" dirty="0">
              <a:solidFill>
                <a:schemeClr val="tx1">
                  <a:lumMod val="85000"/>
                  <a:lumOff val="15000"/>
                </a:schemeClr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1313895" y="4363105"/>
            <a:ext cx="9871167" cy="1138233"/>
          </a:xfrm>
          <a:prstGeom prst="rect">
            <a:avLst/>
          </a:prstGeom>
        </p:spPr>
        <p:txBody>
          <a:bodyPr>
            <a:noAutofit/>
          </a:bodyPr>
          <a:lstStyle>
            <a:lvl1pPr marL="228611" indent="-228611" algn="l" defTabSz="60963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5325" indent="-190510" algn="l" defTabSz="60963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2038" indent="-152408" algn="l" defTabSz="60963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66853" indent="-152408" algn="l" defTabSz="60963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3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69" indent="-152408" algn="l" defTabSz="60963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3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76484" indent="-152408" algn="l" defTabSz="60963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81299" indent="-152408" algn="l" defTabSz="60963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6114" indent="-152408" algn="l" defTabSz="60963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90930" indent="-152408" algn="l" defTabSz="60963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buNone/>
            </a:pPr>
            <a:r>
              <a:rPr lang="ro-RO" sz="2500" b="1" dirty="0">
                <a:latin typeface="+mj-lt"/>
              </a:rPr>
              <a:t>STUDIU DE FUNDAMENTARE PRIVIND ECHIPAREA TEHNICĂ A TERITORIULUI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o-RO" sz="2500" b="1" u="sng" dirty="0">
                <a:latin typeface="+mj-lt"/>
                <a:cs typeface="Times New Roman" panose="02020603050405020304" pitchFamily="18" charset="0"/>
              </a:rPr>
              <a:t>Autostrăzi şi drumuri naţionale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6509657"/>
            <a:ext cx="19485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Martie 2026</a:t>
            </a:r>
          </a:p>
        </p:txBody>
      </p:sp>
      <p:sp>
        <p:nvSpPr>
          <p:cNvPr id="13" name="Text Box 2"/>
          <p:cNvSpPr txBox="1">
            <a:spLocks/>
          </p:cNvSpPr>
          <p:nvPr/>
        </p:nvSpPr>
        <p:spPr bwMode="auto">
          <a:xfrm>
            <a:off x="8206785" y="127854"/>
            <a:ext cx="2902988" cy="885246"/>
          </a:xfrm>
          <a:prstGeom prst="rect">
            <a:avLst/>
          </a:prstGeom>
          <a:noFill/>
          <a:ln>
            <a:noFill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1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mbria" panose="02040503050406030204" pitchFamily="18" charset="0"/>
              </a:rPr>
              <a:t>CONSILIUL JUDE</a:t>
            </a:r>
            <a:r>
              <a:rPr lang="ro-RO" sz="1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mbria" panose="02040503050406030204" pitchFamily="18" charset="0"/>
              </a:rPr>
              <a:t>ȚEAN HUNEDOARA</a:t>
            </a:r>
            <a:endParaRPr lang="en-US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03F9044-90D3-6D20-8C54-07E77B646C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53534" y="67513"/>
            <a:ext cx="871804" cy="100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870642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The Big Debate | C+D Community">
            <a:extLst>
              <a:ext uri="{FF2B5EF4-FFF2-40B4-BE49-F238E27FC236}">
                <a16:creationId xmlns:a16="http://schemas.microsoft.com/office/drawing/2014/main" xmlns="" id="{AD977FCA-84E2-3AB4-88A1-B6E98D09C8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1350" y="0"/>
            <a:ext cx="115506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lowchart: Delay 3"/>
          <p:cNvSpPr/>
          <p:nvPr/>
        </p:nvSpPr>
        <p:spPr>
          <a:xfrm>
            <a:off x="0" y="0"/>
            <a:ext cx="3624943" cy="6858000"/>
          </a:xfrm>
          <a:prstGeom prst="flowChartDelay">
            <a:avLst/>
          </a:prstGeom>
          <a:gradFill>
            <a:gsLst>
              <a:gs pos="0">
                <a:schemeClr val="accent4">
                  <a:lumMod val="110000"/>
                  <a:satMod val="105000"/>
                  <a:tint val="67000"/>
                  <a:alpha val="99000"/>
                </a:schemeClr>
              </a:gs>
              <a:gs pos="50000">
                <a:schemeClr val="accent4">
                  <a:lumMod val="105000"/>
                  <a:satMod val="103000"/>
                  <a:tint val="73000"/>
                </a:schemeClr>
              </a:gs>
              <a:gs pos="100000">
                <a:schemeClr val="accent4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3" name="Text Placeholder 14">
            <a:extLst>
              <a:ext uri="{FF2B5EF4-FFF2-40B4-BE49-F238E27FC236}">
                <a16:creationId xmlns:a16="http://schemas.microsoft.com/office/drawing/2014/main" xmlns="" id="{60BCBDE0-7E59-4B58-9CB3-95F539C573FE}"/>
              </a:ext>
            </a:extLst>
          </p:cNvPr>
          <p:cNvSpPr txBox="1">
            <a:spLocks/>
          </p:cNvSpPr>
          <p:nvPr/>
        </p:nvSpPr>
        <p:spPr>
          <a:xfrm>
            <a:off x="401865" y="2260000"/>
            <a:ext cx="2178050" cy="537629"/>
          </a:xfrm>
          <a:prstGeom prst="rect">
            <a:avLst/>
          </a:prstGeom>
          <a:noFill/>
        </p:spPr>
        <p:txBody>
          <a:bodyPr lIns="90000">
            <a:noAutofit/>
          </a:bodyPr>
          <a:lstStyle>
            <a:lvl1pPr marL="0" indent="0" algn="l" defTabSz="914400" rtl="0" eaLnBrk="1" latinLnBrk="0" hangingPunct="1">
              <a:lnSpc>
                <a:spcPts val="4000"/>
              </a:lnSpc>
              <a:spcBef>
                <a:spcPct val="0"/>
              </a:spcBef>
              <a:buClr>
                <a:schemeClr val="accent5"/>
              </a:buClr>
              <a:buFont typeface="Arial" panose="020B0604020202020204" pitchFamily="34" charset="0"/>
              <a:buNone/>
              <a:defRPr lang="lt-LT" sz="32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ABCD3A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o-RO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DEZBATERE</a:t>
            </a:r>
            <a:endParaRPr kumimoji="0" lang="pt-BR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15869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0" y="0"/>
            <a:ext cx="12192000" cy="7147560"/>
          </a:xfrm>
          <a:custGeom>
            <a:avLst/>
            <a:gdLst/>
            <a:ahLst/>
            <a:cxnLst/>
            <a:rect l="l" t="t" r="r" b="b"/>
            <a:pathLst>
              <a:path w="18288000" h="10721340">
                <a:moveTo>
                  <a:pt x="0" y="0"/>
                </a:moveTo>
                <a:lnTo>
                  <a:pt x="18288000" y="0"/>
                </a:lnTo>
                <a:lnTo>
                  <a:pt x="18288000" y="10721340"/>
                </a:lnTo>
                <a:lnTo>
                  <a:pt x="0" y="107213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40000"/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287614" y="571687"/>
            <a:ext cx="9619956" cy="7333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466"/>
              </a:lnSpc>
              <a:spcBef>
                <a:spcPct val="0"/>
              </a:spcBef>
            </a:pPr>
            <a:r>
              <a:rPr lang="ro-RO" sz="3600" b="1" dirty="0">
                <a:latin typeface="Times New Roman" panose="02020603050405020304" pitchFamily="18" charset="0"/>
                <a:ea typeface="Montserrat Bold"/>
                <a:cs typeface="Times New Roman" panose="02020603050405020304" pitchFamily="18" charset="0"/>
                <a:sym typeface="Montserrat Bold"/>
              </a:rPr>
              <a:t>VĂ </a:t>
            </a:r>
            <a:r>
              <a:rPr lang="en-US" sz="3600" b="1" dirty="0">
                <a:latin typeface="Times New Roman" panose="02020603050405020304" pitchFamily="18" charset="0"/>
                <a:ea typeface="Montserrat Bold"/>
                <a:cs typeface="Times New Roman" panose="02020603050405020304" pitchFamily="18" charset="0"/>
                <a:sym typeface="Montserrat Bold"/>
              </a:rPr>
              <a:t>MULȚUMIM</a:t>
            </a:r>
            <a:r>
              <a:rPr lang="ro-RO" sz="3600" b="1" dirty="0">
                <a:latin typeface="Times New Roman" panose="02020603050405020304" pitchFamily="18" charset="0"/>
                <a:ea typeface="Montserrat Bold"/>
                <a:cs typeface="Times New Roman" panose="02020603050405020304" pitchFamily="18" charset="0"/>
                <a:sym typeface="Montserrat Bold"/>
              </a:rPr>
              <a:t> ŞI PĂSTRĂM LEGĂTURA</a:t>
            </a:r>
            <a:endParaRPr lang="en-US" sz="3600" b="1" dirty="0">
              <a:latin typeface="Times New Roman" panose="02020603050405020304" pitchFamily="18" charset="0"/>
              <a:ea typeface="Montserrat Bold"/>
              <a:cs typeface="Times New Roman" panose="02020603050405020304" pitchFamily="18" charset="0"/>
              <a:sym typeface="Montserrat Bold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95147" y="5847553"/>
            <a:ext cx="1989643" cy="1010447"/>
          </a:xfrm>
          <a:custGeom>
            <a:avLst/>
            <a:gdLst/>
            <a:ahLst/>
            <a:cxnLst/>
            <a:rect l="l" t="t" r="r" b="b"/>
            <a:pathLst>
              <a:path w="2984464" h="1515670">
                <a:moveTo>
                  <a:pt x="0" y="0"/>
                </a:moveTo>
                <a:lnTo>
                  <a:pt x="2984464" y="0"/>
                </a:lnTo>
                <a:lnTo>
                  <a:pt x="2984464" y="1515670"/>
                </a:lnTo>
                <a:lnTo>
                  <a:pt x="0" y="151567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410893" y="5997382"/>
            <a:ext cx="704499" cy="710789"/>
          </a:xfrm>
          <a:custGeom>
            <a:avLst/>
            <a:gdLst/>
            <a:ahLst/>
            <a:cxnLst/>
            <a:rect l="l" t="t" r="r" b="b"/>
            <a:pathLst>
              <a:path w="1056749" h="1066184">
                <a:moveTo>
                  <a:pt x="0" y="0"/>
                </a:moveTo>
                <a:lnTo>
                  <a:pt x="1056748" y="0"/>
                </a:lnTo>
                <a:lnTo>
                  <a:pt x="1056748" y="1066184"/>
                </a:lnTo>
                <a:lnTo>
                  <a:pt x="0" y="106618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9" name="TextBox 8"/>
          <p:cNvSpPr txBox="1"/>
          <p:nvPr/>
        </p:nvSpPr>
        <p:spPr>
          <a:xfrm>
            <a:off x="10525957" y="6519446"/>
            <a:ext cx="19485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Martie 2026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4C1766AF-37BB-393F-EEAB-39F2894DA045}"/>
              </a:ext>
            </a:extLst>
          </p:cNvPr>
          <p:cNvSpPr txBox="1"/>
          <p:nvPr/>
        </p:nvSpPr>
        <p:spPr>
          <a:xfrm>
            <a:off x="195147" y="3618436"/>
            <a:ext cx="6092531" cy="1215717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 anchorCtr="0">
            <a:spAutoFit/>
          </a:bodyPr>
          <a:lstStyle/>
          <a:p>
            <a:pPr marL="171450" indent="-171450" algn="l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accent5"/>
              </a:buClr>
              <a:buSzPct val="90000"/>
              <a:buFont typeface="Arial" panose="020B0604020202020204" pitchFamily="34" charset="0"/>
              <a:buChar char="•"/>
            </a:pPr>
            <a:r>
              <a:rPr lang="ro-RO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Director de proiect: Şef lucr</a:t>
            </a:r>
            <a:r>
              <a:rPr lang="x-none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o-RO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x-none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r. </a:t>
            </a:r>
            <a:r>
              <a:rPr lang="en-US" sz="16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geogr</a:t>
            </a:r>
            <a:r>
              <a:rPr lang="en-US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.-urb. </a:t>
            </a:r>
            <a:r>
              <a:rPr lang="x-none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16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iprian</a:t>
            </a:r>
            <a:r>
              <a:rPr lang="x-none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MOLDOVAN</a:t>
            </a:r>
          </a:p>
          <a:p>
            <a:pPr marL="171450" indent="-171450" algn="l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accent5"/>
              </a:buClr>
              <a:buSzPct val="90000"/>
              <a:buFont typeface="Arial" panose="020B0604020202020204" pitchFamily="34" charset="0"/>
              <a:buChar char="•"/>
            </a:pPr>
            <a:r>
              <a:rPr lang="x-none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Universitatea ”Babeș-Bolyai”, Facultatea de Georgrafie</a:t>
            </a:r>
          </a:p>
          <a:p>
            <a:pPr marL="171450" indent="-171450" algn="l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accent5"/>
              </a:buClr>
              <a:buSzPct val="9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Tel: </a:t>
            </a:r>
            <a:r>
              <a:rPr lang="x-none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0741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x-none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258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306</a:t>
            </a:r>
          </a:p>
          <a:p>
            <a:pPr marL="171450" indent="-171450" algn="l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accent5"/>
              </a:buClr>
              <a:buSzPct val="9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E-mail: ciprian.moldovan@ubbcluj.ro</a:t>
            </a:r>
            <a:endParaRPr lang="x-none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44995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BA5AFB1-2D7B-099F-2090-4BED48748A58}"/>
              </a:ext>
            </a:extLst>
          </p:cNvPr>
          <p:cNvSpPr txBox="1"/>
          <p:nvPr/>
        </p:nvSpPr>
        <p:spPr>
          <a:xfrm>
            <a:off x="170385" y="674915"/>
            <a:ext cx="11885022" cy="2308503"/>
          </a:xfrm>
          <a:prstGeom prst="snip1Rect">
            <a:avLst/>
          </a:prstGeom>
          <a:solidFill>
            <a:schemeClr val="accent1">
              <a:lumMod val="20000"/>
              <a:lumOff val="80000"/>
              <a:alpha val="32000"/>
            </a:schemeClr>
          </a:solidFill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 algn="just">
              <a:buFont typeface="Wingdings" pitchFamily="2" charset="2"/>
              <a:buChar char="ü"/>
            </a:pPr>
            <a:r>
              <a:rPr lang="ro-RO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Elaborarea/actualizarea PATJ la fiecare 10 ani este o obligație legală pentru CJ-uri, în baza Legii nr. 350/2001 privind amenajarea teritoriului și urbanismul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o-RO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un conținut-cadru detaliat în Ordinul MDRAP nr. 233/2016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o-RO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o metodologie de informare și consultare a publicului stabilită prin Ordinul nr. 2701/2010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o-RO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Este un document de amenajare a teritoriului cu caracter director, dar care este obligatoriu pentru pentru documentațiile de la nivel teritorial inferior (PATZ, PUG)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o-RO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 întocmește de către o echipă multidisciplinară de specialiști atestați RUR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o-RO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Documentația trece printr-un proces complex de avizare la nivelul diferitelor entități de la nivel județean și național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o-RO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Cuprinde o bază de date geospațială în format GIS</a:t>
            </a:r>
          </a:p>
          <a:p>
            <a:endParaRPr lang="ro-R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ubtitle 5">
            <a:extLst>
              <a:ext uri="{FF2B5EF4-FFF2-40B4-BE49-F238E27FC236}">
                <a16:creationId xmlns:a16="http://schemas.microsoft.com/office/drawing/2014/main" xmlns="" id="{74EB2028-4835-E16B-BDC5-6E297B9C320A}"/>
              </a:ext>
            </a:extLst>
          </p:cNvPr>
          <p:cNvSpPr txBox="1">
            <a:spLocks/>
          </p:cNvSpPr>
          <p:nvPr/>
        </p:nvSpPr>
        <p:spPr>
          <a:xfrm>
            <a:off x="407115" y="189519"/>
            <a:ext cx="3947170" cy="485396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 SCURT DESPRE PATJ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D038B08-2633-7B0F-B500-2EF1BDD3F1A4}"/>
              </a:ext>
            </a:extLst>
          </p:cNvPr>
          <p:cNvSpPr txBox="1"/>
          <p:nvPr/>
        </p:nvSpPr>
        <p:spPr>
          <a:xfrm>
            <a:off x="124665" y="4076858"/>
            <a:ext cx="11930742" cy="1505545"/>
          </a:xfrm>
          <a:prstGeom prst="snip1Rect">
            <a:avLst/>
          </a:prstGeom>
          <a:solidFill>
            <a:schemeClr val="bg1">
              <a:lumMod val="85000"/>
              <a:alpha val="49000"/>
            </a:schemeClr>
          </a:solidFill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-457200" algn="just">
              <a:buFont typeface="Wingdings" pitchFamily="2" charset="2"/>
              <a:buChar char="v"/>
            </a:pPr>
            <a:r>
              <a:rPr lang="ro-RO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Oferă suportul strategic și spațial pentru deciziile cu privire la politicile, programele și investițiile publice și private</a:t>
            </a:r>
          </a:p>
          <a:p>
            <a:pPr marL="457200" indent="-457200" algn="just">
              <a:buFont typeface="Wingdings" pitchFamily="2" charset="2"/>
              <a:buChar char="v"/>
            </a:pPr>
            <a:r>
              <a:rPr lang="ro-RO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Transpune la nivel spațial, într-un cadru unitar, strategia de dezvoltare a județului, precum și alte strategii / planuri sectoriale</a:t>
            </a:r>
          </a:p>
          <a:p>
            <a:pPr marL="457200" indent="-457200" algn="just">
              <a:buFont typeface="Wingdings" pitchFamily="2" charset="2"/>
              <a:buChar char="v"/>
            </a:pPr>
            <a:r>
              <a:rPr lang="ro-RO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Identifică și coordonează la nivel spațial investițiile multisectoriale</a:t>
            </a:r>
          </a:p>
          <a:p>
            <a:pPr marL="457200" indent="-457200" algn="just">
              <a:buFont typeface="Wingdings" pitchFamily="2" charset="2"/>
              <a:buChar char="v"/>
            </a:pPr>
            <a:r>
              <a:rPr lang="ro-RO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Coordonează documentațiile de urbanism realizate de către autoritățile locale din județ</a:t>
            </a:r>
          </a:p>
          <a:p>
            <a:pPr marL="457200" indent="-457200" algn="just">
              <a:buFont typeface="Wingdings" pitchFamily="2" charset="2"/>
              <a:buChar char="v"/>
            </a:pPr>
            <a:r>
              <a:rPr lang="ro-RO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Permite accesul la o bază de date geospațială actualizată permanent cu  multitudine de informații</a:t>
            </a:r>
          </a:p>
          <a:p>
            <a:endParaRPr lang="ro-RO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Subtitle 5">
            <a:extLst>
              <a:ext uri="{FF2B5EF4-FFF2-40B4-BE49-F238E27FC236}">
                <a16:creationId xmlns:a16="http://schemas.microsoft.com/office/drawing/2014/main" xmlns="" id="{65BD22B4-4650-170C-F85A-BBCE6CDF7DCD}"/>
              </a:ext>
            </a:extLst>
          </p:cNvPr>
          <p:cNvSpPr txBox="1">
            <a:spLocks/>
          </p:cNvSpPr>
          <p:nvPr/>
        </p:nvSpPr>
        <p:spPr>
          <a:xfrm>
            <a:off x="407115" y="3386831"/>
            <a:ext cx="5427362" cy="48539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SCOPUL ȘI UTILITATEA PATJ</a:t>
            </a:r>
          </a:p>
        </p:txBody>
      </p:sp>
    </p:spTree>
    <p:extLst>
      <p:ext uri="{BB962C8B-B14F-4D97-AF65-F5344CB8AC3E}">
        <p14:creationId xmlns:p14="http://schemas.microsoft.com/office/powerpoint/2010/main" xmlns="" val="1571648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Delay 1"/>
          <p:cNvSpPr/>
          <p:nvPr/>
        </p:nvSpPr>
        <p:spPr>
          <a:xfrm>
            <a:off x="0" y="0"/>
            <a:ext cx="3091991" cy="6858000"/>
          </a:xfrm>
          <a:prstGeom prst="flowChartDelay">
            <a:avLst/>
          </a:prstGeom>
          <a:gradFill>
            <a:gsLst>
              <a:gs pos="0">
                <a:schemeClr val="accent4">
                  <a:lumMod val="110000"/>
                  <a:satMod val="105000"/>
                  <a:tint val="67000"/>
                  <a:alpha val="45000"/>
                </a:schemeClr>
              </a:gs>
              <a:gs pos="50000">
                <a:schemeClr val="accent6">
                  <a:lumMod val="20000"/>
                  <a:lumOff val="80000"/>
                </a:schemeClr>
              </a:gs>
              <a:gs pos="100000">
                <a:schemeClr val="accent4">
                  <a:lumMod val="105000"/>
                  <a:satMod val="109000"/>
                  <a:tint val="81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200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17743A3E-A0F9-0839-E490-9B30CBB80228}"/>
              </a:ext>
            </a:extLst>
          </p:cNvPr>
          <p:cNvSpPr txBox="1"/>
          <p:nvPr/>
        </p:nvSpPr>
        <p:spPr>
          <a:xfrm>
            <a:off x="0" y="2649409"/>
            <a:ext cx="30146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400" b="1" dirty="0"/>
              <a:t>PROBLEME ŞI DISFUNCŢIONALITĂŢI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9CB8686-379A-6971-D807-6468CAE40B64}"/>
              </a:ext>
            </a:extLst>
          </p:cNvPr>
          <p:cNvSpPr txBox="1"/>
          <p:nvPr/>
        </p:nvSpPr>
        <p:spPr>
          <a:xfrm>
            <a:off x="3213717" y="1495246"/>
            <a:ext cx="8327254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ro-RO" dirty="0"/>
              <a:t>Avansarea destul de greoaie în ceea ce priveşte construcţia de noi drumuri (variante ocolitoare) şi suprasolicitarea infrastructurii rutiere prin tranzitarea drumurilor naţionale sau judeţene prin intravilanul localităţilor urbane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ro-RO" dirty="0"/>
              <a:t>Stare de viabilitate rea a unor sectoare de drumuri naţionale, drumuri judeţene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ro-RO" dirty="0"/>
              <a:t>Calitatea precară a unor lucrări de artă la nivelul drumurilor naţionale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ro-RO" dirty="0"/>
              <a:t>Calitatea precară a spaţiilor de parcare, oprire şi staţionare de pe drumurile naţionale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ro-RO" dirty="0"/>
              <a:t>Slaba deservire cu staţii de încărcare pentru vehiculele electrice la nivelul drumurilor naţionale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ro-RO" dirty="0"/>
              <a:t>Suprasolicitarea infrastructurii rutiere la nivelul localităţilor urbane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ro-RO" dirty="0"/>
              <a:t>Siguranţa scăzută în trafic</a:t>
            </a:r>
          </a:p>
        </p:txBody>
      </p:sp>
    </p:spTree>
    <p:extLst>
      <p:ext uri="{BB962C8B-B14F-4D97-AF65-F5344CB8AC3E}">
        <p14:creationId xmlns:p14="http://schemas.microsoft.com/office/powerpoint/2010/main" xmlns="" val="3397787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xmlns="" id="{08A29AF5-5D07-3D16-3924-0D7C2D164A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o-RO"/>
          </a:p>
        </p:txBody>
      </p:sp>
      <p:pic>
        <p:nvPicPr>
          <p:cNvPr id="1025" name="Picture 10">
            <a:extLst>
              <a:ext uri="{FF2B5EF4-FFF2-40B4-BE49-F238E27FC236}">
                <a16:creationId xmlns:a16="http://schemas.microsoft.com/office/drawing/2014/main" xmlns="" id="{B3D348BE-D2C3-A6CA-3261-881516F7A9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9833" y="2052637"/>
            <a:ext cx="4581525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xmlns="" id="{6F843D3D-9C17-355D-B3BF-7F7FD24C93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833" y="4805362"/>
            <a:ext cx="4581525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o-RO" altLang="ro-RO" sz="1000" b="0" i="1" u="none" strike="noStrike" cap="none" normalizeH="0" baseline="0" dirty="0" bmk="_Toc225108672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STAREA DE VIABILITATE ŞI PONDEREA ACESTEIA DIN LUNGIMEA FIECĂRUI DRUM NAŢIONAL DIN JUDEŢUL HUNEDOARA (2023)</a:t>
            </a:r>
            <a:endParaRPr kumimoji="0" lang="ro-RO" altLang="ro-RO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o-RO" altLang="ro-RO" sz="9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Sursa: date prelucrate Direcţia Regională de Drumuri şi Poduri Timişoara, 2024</a:t>
            </a:r>
            <a:endParaRPr kumimoji="0" lang="ro-RO" altLang="ro-RO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8" name="Picture 7">
            <a:extLst>
              <a:ext uri="{FF2B5EF4-FFF2-40B4-BE49-F238E27FC236}">
                <a16:creationId xmlns:a16="http://schemas.microsoft.com/office/drawing/2014/main" xmlns="" id="{9A18ED86-D702-6BA8-15CF-50B9F4C48E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13232" y="0"/>
            <a:ext cx="4533794" cy="6410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6">
            <a:extLst>
              <a:ext uri="{FF2B5EF4-FFF2-40B4-BE49-F238E27FC236}">
                <a16:creationId xmlns:a16="http://schemas.microsoft.com/office/drawing/2014/main" xmlns="" id="{786E6D3A-2DA5-DEE6-1335-EDDC7F8C01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0804" y="6353852"/>
            <a:ext cx="4533794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o-RO" altLang="ro-RO" sz="800" b="0" i="1" u="none" strike="noStrike" cap="none" normalizeH="0" baseline="0" dirty="0" bmk="_Toc225108673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DRUMURILE NAŢIONALE DIN JUDEŢUL HUNEDOARA CLASIFICATE DUPĂ STAREA DE VIABILITATE A ÎMBRĂCĂMINŢII ASFALTICE (2023</a:t>
            </a:r>
            <a:r>
              <a:rPr kumimoji="0" lang="ro-RO" altLang="ro-RO" sz="1000" b="0" i="1" u="none" strike="noStrike" cap="none" normalizeH="0" baseline="0" dirty="0" bmk="_Toc225108673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)</a:t>
            </a:r>
            <a:endParaRPr kumimoji="0" lang="ro-RO" altLang="ro-RO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o-RO" altLang="ro-RO" sz="9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Sursa: date prelucrate Direcţia Regională de Drumuri şi Poduri Timişoara, 2024</a:t>
            </a:r>
            <a:endParaRPr kumimoji="0" lang="ro-RO" altLang="ro-RO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04223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23">
            <a:extLst>
              <a:ext uri="{FF2B5EF4-FFF2-40B4-BE49-F238E27FC236}">
                <a16:creationId xmlns:a16="http://schemas.microsoft.com/office/drawing/2014/main" xmlns="" id="{B4F6BEB2-0C13-D9C6-6549-A0B526AC06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600" y="0"/>
            <a:ext cx="4434436" cy="627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xmlns="" id="{955A1C3C-DA30-F190-687B-3526183728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600" y="6243023"/>
            <a:ext cx="443443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o-RO" altLang="ro-RO" sz="1000" b="0" i="1" u="none" strike="noStrike" cap="none" normalizeH="0" baseline="0" dirty="0" bmk="_Toc22510868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TRAFIC MEDIU ZILNIC ANUAL (MZA) LA NIVELUL INFRASTRUCTURII RUTIERE RECENZATE DIN JUDEŢUL HUNEDOARA - 2022</a:t>
            </a:r>
            <a:endParaRPr kumimoji="0" lang="ro-RO" altLang="ro-RO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o-RO" altLang="ro-RO" sz="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Sursa: date prelucrate CESTRIN, 2022</a:t>
            </a:r>
            <a:endParaRPr kumimoji="0" lang="ro-RO" altLang="ro-RO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052" name="Picture 7">
            <a:extLst>
              <a:ext uri="{FF2B5EF4-FFF2-40B4-BE49-F238E27FC236}">
                <a16:creationId xmlns:a16="http://schemas.microsoft.com/office/drawing/2014/main" xmlns="" id="{7B41FF60-319A-45E8-FCFD-9C86C27867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6964" y="0"/>
            <a:ext cx="4434436" cy="627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6">
            <a:extLst>
              <a:ext uri="{FF2B5EF4-FFF2-40B4-BE49-F238E27FC236}">
                <a16:creationId xmlns:a16="http://schemas.microsoft.com/office/drawing/2014/main" xmlns="" id="{72FA9B59-E13E-B602-801D-943AFEC1BB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66964" y="6243023"/>
            <a:ext cx="4434436" cy="600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o-RO" altLang="ro-RO" sz="800" b="0" i="1" u="none" strike="noStrike" cap="none" normalizeH="0" baseline="0" dirty="0" bmk="_Toc225108683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DISTRIBUŢIA ÎN PLAN TERITORIAL A NUMĂRULUI DE ACCIDENTE RUTIERE PE DRUMURILE CLASIFICATE DIN JUDEŢUL HUNEDOARA ÎN PERIOADA 2015 – IANUARIE 2024</a:t>
            </a:r>
            <a:endParaRPr kumimoji="0" lang="ro-RO" altLang="ro-RO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o-RO" altLang="ro-RO" sz="9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Sursa: date prelucrate IGPR, 2024</a:t>
            </a:r>
            <a:endParaRPr kumimoji="0" lang="ro-RO" altLang="ro-RO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40836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B18EC2FE-485C-3A61-96E0-B02ABC4F6C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15625" y="0"/>
            <a:ext cx="97607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252661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92E5BFB8-D5AC-4A89-78EE-BF5B6AE3B168}"/>
              </a:ext>
            </a:extLst>
          </p:cNvPr>
          <p:cNvSpPr txBox="1"/>
          <p:nvPr/>
        </p:nvSpPr>
        <p:spPr>
          <a:xfrm>
            <a:off x="108751" y="0"/>
            <a:ext cx="2387884" cy="7171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sz="970" b="1" dirty="0">
                <a:effectLst/>
                <a:latin typeface="Calibri" panose="020F0502020204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Priorități de </a:t>
            </a:r>
            <a:r>
              <a:rPr lang="ro-RO" sz="970" b="1" u="sng" dirty="0">
                <a:effectLst/>
                <a:latin typeface="Calibri" panose="020F0502020204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intervenție</a:t>
            </a:r>
            <a:endParaRPr lang="ro-RO" sz="970" b="1" u="sng" dirty="0">
              <a:effectLst/>
              <a:latin typeface="Cambria" panose="02040503050406030204" pitchFamily="18" charset="0"/>
              <a:ea typeface="Cambria" panose="02040503050406030204" pitchFamily="18" charset="0"/>
              <a:cs typeface="Cambria" panose="02040503050406030204" pitchFamily="18" charset="0"/>
            </a:endParaRPr>
          </a:p>
          <a:p>
            <a:pPr marL="0" lvl="1" indent="-171450">
              <a:buFont typeface="Arial" panose="020B0604020202020204" pitchFamily="34" charset="0"/>
              <a:buChar char="•"/>
            </a:pPr>
            <a:r>
              <a:rPr lang="ro-RO" sz="970" dirty="0"/>
              <a:t>Redirecţionarea traficului de tranzit prin:</a:t>
            </a:r>
          </a:p>
          <a:p>
            <a:pPr marL="540000" lvl="2" indent="-171450">
              <a:buFont typeface="Arial" panose="020B0604020202020204" pitchFamily="34" charset="0"/>
              <a:buChar char="•"/>
            </a:pPr>
            <a:r>
              <a:rPr lang="ro-RO" sz="970" dirty="0"/>
              <a:t>realizarea Variantei Ocolitoare Hunedoara</a:t>
            </a:r>
          </a:p>
          <a:p>
            <a:pPr marL="540000" lvl="2" indent="-171450">
              <a:buFont typeface="Arial" panose="020B0604020202020204" pitchFamily="34" charset="0"/>
              <a:buChar char="•"/>
            </a:pPr>
            <a:r>
              <a:rPr lang="ro-RO" sz="970" dirty="0"/>
              <a:t>realizarea Variantei Ocolitoare Petroşani</a:t>
            </a:r>
          </a:p>
          <a:p>
            <a:pPr marL="540000" lvl="2" indent="-171450">
              <a:buFont typeface="Arial" panose="020B0604020202020204" pitchFamily="34" charset="0"/>
              <a:buChar char="•"/>
            </a:pPr>
            <a:r>
              <a:rPr lang="ro-RO" sz="970" dirty="0"/>
              <a:t>realizarea Variantei Haţeg</a:t>
            </a:r>
          </a:p>
          <a:p>
            <a:pPr marL="0" lvl="1" indent="-171450">
              <a:buFont typeface="Arial" panose="020B0604020202020204" pitchFamily="34" charset="0"/>
              <a:buChar char="•"/>
            </a:pPr>
            <a:r>
              <a:rPr lang="ro-RO" sz="970" dirty="0"/>
              <a:t>Creşterea calităţii traficului rutier prin:</a:t>
            </a:r>
          </a:p>
          <a:p>
            <a:pPr marL="540000" lvl="2" indent="-171450">
              <a:buFont typeface="Arial" panose="020B0604020202020204" pitchFamily="34" charset="0"/>
              <a:buChar char="•"/>
            </a:pPr>
            <a:r>
              <a:rPr lang="ro-RO" sz="970" dirty="0"/>
              <a:t>Modernizarea infrastructurii de transport rutier pe drumurile naţionale cu stare de viabilitate rea</a:t>
            </a:r>
          </a:p>
          <a:p>
            <a:pPr marL="540000" lvl="2" indent="-171450">
              <a:buFont typeface="Arial" panose="020B0604020202020204" pitchFamily="34" charset="0"/>
              <a:buChar char="•"/>
            </a:pPr>
            <a:r>
              <a:rPr lang="ro-RO" sz="970" dirty="0"/>
              <a:t>Modernizarea infrastructurii de transport rutier pe drumurile judeţene cu stare de viabilitate rea</a:t>
            </a:r>
          </a:p>
          <a:p>
            <a:pPr marL="0" lvl="1" indent="-171450">
              <a:buFont typeface="Arial" panose="020B0604020202020204" pitchFamily="34" charset="0"/>
              <a:buChar char="•"/>
            </a:pPr>
            <a:r>
              <a:rPr lang="ro-RO" sz="970" dirty="0"/>
              <a:t>TransRegio Hunedoara – Sântuhalm – A1 – sursa de finanţare: Programul Operaţional de Transport 2021 – 2027 prin CNAIR</a:t>
            </a:r>
          </a:p>
          <a:p>
            <a:pPr marL="0" lvl="1" indent="-171450">
              <a:buFont typeface="Arial" panose="020B0604020202020204" pitchFamily="34" charset="0"/>
              <a:buChar char="•"/>
            </a:pPr>
            <a:r>
              <a:rPr lang="ro-RO" sz="970" dirty="0"/>
              <a:t>Amenajare sens giratoriu la intersecţia dintre DN 7 (km 383+630) cu DJ 700 (km 5+600) – sursa de finanţare: buget local</a:t>
            </a:r>
          </a:p>
          <a:p>
            <a:pPr marL="0" lvl="1" indent="-171450">
              <a:buFont typeface="Arial" panose="020B0604020202020204" pitchFamily="34" charset="0"/>
              <a:buChar char="•"/>
            </a:pPr>
            <a:r>
              <a:rPr lang="ro-RO" sz="970" dirty="0"/>
              <a:t>Reabilitarea sau modernizarea podurilor şi podeţelor aflate în stare rea sau satisfăcătoare de la nivelul drumurilor naţionale</a:t>
            </a:r>
          </a:p>
          <a:p>
            <a:pPr marL="0" lvl="1" indent="-171450">
              <a:buFont typeface="Arial" panose="020B0604020202020204" pitchFamily="34" charset="0"/>
              <a:buChar char="•"/>
            </a:pPr>
            <a:r>
              <a:rPr lang="ro-RO" sz="970" dirty="0"/>
              <a:t>Amenajarea spaţiilor de parcare, oprire şi staţionare de pe drumurile naţionale</a:t>
            </a:r>
          </a:p>
          <a:p>
            <a:pPr marL="0" lvl="1" indent="-171450">
              <a:buFont typeface="Arial" panose="020B0604020202020204" pitchFamily="34" charset="0"/>
              <a:buChar char="•"/>
            </a:pPr>
            <a:r>
              <a:rPr lang="ro-RO" sz="970" dirty="0"/>
              <a:t>Instalarea de staţii de încărcare electrice pe drumurile naţionale</a:t>
            </a:r>
          </a:p>
          <a:p>
            <a:pPr marL="0" lvl="1" indent="-171450">
              <a:buFont typeface="Arial" panose="020B0604020202020204" pitchFamily="34" charset="0"/>
              <a:buChar char="•"/>
            </a:pPr>
            <a:r>
              <a:rPr lang="ro-RO" sz="970" dirty="0"/>
              <a:t>Creşterea siguranţei traficului rutier prin:</a:t>
            </a:r>
          </a:p>
          <a:p>
            <a:pPr marL="540000" lvl="2" indent="-171450">
              <a:buFont typeface="Arial" panose="020B0604020202020204" pitchFamily="34" charset="0"/>
              <a:buChar char="•"/>
            </a:pPr>
            <a:r>
              <a:rPr lang="ro-RO" sz="970" dirty="0"/>
              <a:t>Modernizarea trecerilor la nivel cu calea ferată</a:t>
            </a:r>
          </a:p>
          <a:p>
            <a:pPr marL="540000" lvl="2" indent="-171450">
              <a:buFont typeface="Arial" panose="020B0604020202020204" pitchFamily="34" charset="0"/>
              <a:buChar char="•"/>
            </a:pPr>
            <a:r>
              <a:rPr lang="ro-RO" sz="970" dirty="0"/>
              <a:t>Măsuri de limitare a vitezelor ilegale de deplasare în intravilanele localităţilor tranzitate de drumurile naţionale şi judeţene</a:t>
            </a:r>
          </a:p>
          <a:p>
            <a:pPr marL="540000" lvl="2" indent="-171450">
              <a:buFont typeface="Arial" panose="020B0604020202020204" pitchFamily="34" charset="0"/>
              <a:buChar char="•"/>
            </a:pPr>
            <a:r>
              <a:rPr lang="ro-RO" sz="970" dirty="0"/>
              <a:t>Semaforizarea trecerilor de pietoni pe drumurile intens circulate din cadrul localităţilor tranzitate de drumuri de rang superior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81A1D6D-BCB7-63B2-9A76-9D0DB77248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96635" y="0"/>
            <a:ext cx="97607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539067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54CE3B8-2274-3A47-6352-F719CA36324D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2400"/>
              </a:spcBef>
              <a:spcAft>
                <a:spcPts val="2400"/>
              </a:spcAft>
              <a:buNone/>
            </a:pPr>
            <a:r>
              <a:rPr lang="ro-RO" sz="1800" b="1" kern="0" dirty="0">
                <a:solidFill>
                  <a:srgbClr val="365F91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PLANUL DE ACȚIUNE PENTRU IMPLEMENTAREA PATJ HUNEDOARA – POLITICI PUBLICE TERITORIALE, PROGRAME ȘI PROIECTE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BBFE5D9F-A7B1-B8AC-6310-1290248C1B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78791229"/>
              </p:ext>
            </p:extLst>
          </p:nvPr>
        </p:nvGraphicFramePr>
        <p:xfrm>
          <a:off x="584200" y="812801"/>
          <a:ext cx="10972800" cy="23346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972800">
                  <a:extLst>
                    <a:ext uri="{9D8B030D-6E8A-4147-A177-3AD203B41FA5}">
                      <a16:colId xmlns:a16="http://schemas.microsoft.com/office/drawing/2014/main" xmlns="" val="1946045105"/>
                    </a:ext>
                  </a:extLst>
                </a:gridCol>
              </a:tblGrid>
              <a:tr h="22514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o-RO" sz="1600" kern="100">
                          <a:effectLst/>
                        </a:rPr>
                        <a:t>Obiective de dezvoltare teritorială ale PATJ</a:t>
                      </a:r>
                      <a:endParaRPr lang="ro-RO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854695021"/>
                  </a:ext>
                </a:extLst>
              </a:tr>
              <a:tr h="450292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ro-RO" sz="1600" kern="100">
                          <a:effectLst/>
                        </a:rPr>
                        <a:t>ODT 1: Revitalizarea centrelor urbane și consolidarea legăturilor rural-urban în contextul unei planificări policentrice și echilibrate a teritoriului județean</a:t>
                      </a:r>
                      <a:endParaRPr lang="ro-RO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647152745"/>
                  </a:ext>
                </a:extLst>
              </a:tr>
              <a:tr h="225146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ro-RO" sz="1600" kern="100" dirty="0">
                          <a:effectLst/>
                        </a:rPr>
                        <a:t>ODT 2: Sprijinirea tranziției economice durabile și juste a județului </a:t>
                      </a:r>
                      <a:endParaRPr lang="ro-RO" sz="16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123068375"/>
                  </a:ext>
                </a:extLst>
              </a:tr>
              <a:tr h="290541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ro-RO" sz="1600" kern="100" dirty="0">
                          <a:solidFill>
                            <a:srgbClr val="FF0000"/>
                          </a:solidFill>
                          <a:effectLst/>
                        </a:rPr>
                        <a:t>ODT 3: </a:t>
                      </a:r>
                      <a:r>
                        <a:rPr lang="en-US" sz="1600" kern="100" dirty="0" err="1">
                          <a:solidFill>
                            <a:srgbClr val="FF0000"/>
                          </a:solidFill>
                          <a:effectLst/>
                        </a:rPr>
                        <a:t>Îm</a:t>
                      </a:r>
                      <a:r>
                        <a:rPr lang="ro-RO" sz="1600" kern="100" dirty="0">
                          <a:solidFill>
                            <a:srgbClr val="FF0000"/>
                          </a:solidFill>
                          <a:effectLst/>
                        </a:rPr>
                        <a:t>bunătățirea conectivității interne și externe a județului prin infrastructură de transport modernă și verde</a:t>
                      </a:r>
                      <a:endParaRPr lang="ro-RO" sz="16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327006201"/>
                  </a:ext>
                </a:extLst>
              </a:tr>
              <a:tr h="225146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ro-RO" sz="1600" kern="100">
                          <a:effectLst/>
                        </a:rPr>
                        <a:t>ODT 4: Susținerea tranziției ecologice și a adaptării la schimbările climatice</a:t>
                      </a:r>
                      <a:endParaRPr lang="ro-RO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00227216"/>
                  </a:ext>
                </a:extLst>
              </a:tr>
              <a:tr h="290541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ro-RO" sz="1600" kern="100" dirty="0">
                          <a:effectLst/>
                        </a:rPr>
                        <a:t>ODT 5: Creșterea coeziunii sociale și a accesului la servicii de bază pentru grupurile vulnerabile</a:t>
                      </a:r>
                      <a:endParaRPr lang="ro-RO" sz="16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679845401"/>
                  </a:ext>
                </a:extLst>
              </a:tr>
              <a:tr h="290541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ro-RO" sz="1600" kern="100">
                          <a:effectLst/>
                        </a:rPr>
                        <a:t>ODT 6: Valorificarea patrimoniului natural și cultural în vederea dezvoltării turismului durabil și a identității teritoriale</a:t>
                      </a:r>
                      <a:endParaRPr lang="ro-RO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857210768"/>
                  </a:ext>
                </a:extLst>
              </a:tr>
              <a:tr h="225146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ro-RO" sz="1600" kern="100" dirty="0">
                          <a:effectLst/>
                        </a:rPr>
                        <a:t>ODT 7: Întărirea capacității de administrare a dezvoltării teritoriului județean</a:t>
                      </a:r>
                      <a:endParaRPr lang="ro-RO" sz="16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186685619"/>
                  </a:ext>
                </a:extLst>
              </a:tr>
            </a:tbl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xmlns="" id="{29B3BBC5-0EA4-2F31-CB7A-326C925246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22055514"/>
              </p:ext>
            </p:extLst>
          </p:nvPr>
        </p:nvGraphicFramePr>
        <p:xfrm>
          <a:off x="375283" y="3313934"/>
          <a:ext cx="11440894" cy="3413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49008">
                  <a:extLst>
                    <a:ext uri="{9D8B030D-6E8A-4147-A177-3AD203B41FA5}">
                      <a16:colId xmlns:a16="http://schemas.microsoft.com/office/drawing/2014/main" xmlns="" val="3746228103"/>
                    </a:ext>
                  </a:extLst>
                </a:gridCol>
                <a:gridCol w="3845943">
                  <a:extLst>
                    <a:ext uri="{9D8B030D-6E8A-4147-A177-3AD203B41FA5}">
                      <a16:colId xmlns:a16="http://schemas.microsoft.com/office/drawing/2014/main" xmlns="" val="3750800132"/>
                    </a:ext>
                  </a:extLst>
                </a:gridCol>
                <a:gridCol w="3845943">
                  <a:extLst>
                    <a:ext uri="{9D8B030D-6E8A-4147-A177-3AD203B41FA5}">
                      <a16:colId xmlns:a16="http://schemas.microsoft.com/office/drawing/2014/main" xmlns="" val="269532689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o-RO" sz="1600" kern="100">
                          <a:effectLst/>
                        </a:rPr>
                        <a:t>Program de dezvoltare teritorială</a:t>
                      </a:r>
                      <a:endParaRPr lang="ro-RO" sz="16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o-RO" sz="1600" kern="100">
                          <a:effectLst/>
                        </a:rPr>
                        <a:t>Proiect</a:t>
                      </a:r>
                      <a:endParaRPr lang="ro-RO" sz="16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o-RO" sz="1600" kern="100" dirty="0">
                          <a:effectLst/>
                        </a:rPr>
                        <a:t>Localizare</a:t>
                      </a:r>
                      <a:endParaRPr lang="ro-RO" sz="16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029010914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ro-RO" sz="1600" kern="100">
                          <a:effectLst/>
                        </a:rPr>
                        <a:t>ODT 3: </a:t>
                      </a:r>
                      <a:r>
                        <a:rPr lang="en-US" sz="1600" kern="100">
                          <a:effectLst/>
                        </a:rPr>
                        <a:t>Îm</a:t>
                      </a:r>
                      <a:r>
                        <a:rPr lang="ro-RO" sz="1600" kern="100">
                          <a:effectLst/>
                        </a:rPr>
                        <a:t>bunătățirea conectivității interne și externe a județului prin infrastructură de transport modernă și verde</a:t>
                      </a:r>
                      <a:endParaRPr lang="ro-RO" sz="16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23194324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ro-RO" sz="1600" kern="100">
                          <a:effectLst/>
                        </a:rPr>
                        <a:t>PDT 3.1. Extinderea și modernizarea infrastructurii de transport de importanță europeană și națională</a:t>
                      </a:r>
                      <a:endParaRPr lang="ro-RO" sz="16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563417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ro-RO" sz="1600" kern="100">
                          <a:effectLst/>
                        </a:rPr>
                        <a:t>PGDT 3.1.1. Construcția de autostrăzi și drumuri express</a:t>
                      </a:r>
                      <a:endParaRPr lang="ro-RO" sz="16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ro-RO" sz="1600" kern="100">
                          <a:effectLst/>
                        </a:rPr>
                        <a:t>Amenajare nod rutier de legătură cu A1 în zona Sântuhalm</a:t>
                      </a:r>
                      <a:endParaRPr lang="ro-RO" sz="16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ro-RO" sz="1600" kern="100">
                          <a:effectLst/>
                        </a:rPr>
                        <a:t>Deva</a:t>
                      </a:r>
                      <a:endParaRPr lang="ro-RO" sz="16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475348306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ro-RO" sz="1600" kern="100" dirty="0">
                          <a:effectLst/>
                        </a:rPr>
                        <a:t>PGDT 3.1.2. Reabilitarea și modernizarea drumurilor europene și naționale</a:t>
                      </a:r>
                      <a:endParaRPr lang="ro-RO" sz="16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ro-RO" sz="1600" kern="100">
                          <a:effectLst/>
                        </a:rPr>
                        <a:t>Drum TransRegio Hunedoara-Sântuhalm-A1</a:t>
                      </a:r>
                      <a:endParaRPr lang="ro-RO" sz="16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ro-RO" sz="1600" kern="100">
                          <a:effectLst/>
                        </a:rPr>
                        <a:t>Hunedoara, Deva</a:t>
                      </a:r>
                      <a:endParaRPr lang="ro-RO" sz="16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406831928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ro-RO" sz="1600" kern="100">
                          <a:effectLst/>
                        </a:rPr>
                        <a:t>Consolidare și reabilitare DN 66A</a:t>
                      </a:r>
                      <a:endParaRPr lang="ro-RO" sz="16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ro-RO" sz="1600" kern="100">
                          <a:effectLst/>
                        </a:rPr>
                        <a:t>Lupeni, Vulcan, Aninoasa, Uricani</a:t>
                      </a:r>
                      <a:endParaRPr lang="ro-RO" sz="16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03051116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ro-RO" sz="1600" kern="100">
                          <a:effectLst/>
                        </a:rPr>
                        <a:t>Modernizare DN 7 km 389+750 – km 393+000, km 387 – km 389+750, km 384+588-km 387+000</a:t>
                      </a:r>
                      <a:endParaRPr lang="ro-RO" sz="16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ro-RO" sz="1600" kern="100">
                          <a:effectLst/>
                        </a:rPr>
                        <a:t>Deva</a:t>
                      </a:r>
                      <a:endParaRPr lang="ro-RO" sz="16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75329596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ro-RO" sz="1600" kern="100">
                          <a:effectLst/>
                        </a:rPr>
                        <a:t>Reabilitare și modernizare pasaj rutier DN 7 ieșire spre Sântuhalm</a:t>
                      </a:r>
                      <a:endParaRPr lang="ro-RO" sz="16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ro-RO" sz="1600" kern="100">
                          <a:effectLst/>
                        </a:rPr>
                        <a:t>Deva</a:t>
                      </a:r>
                      <a:endParaRPr lang="ro-RO" sz="16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2418766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ro-RO" sz="1600" kern="100" dirty="0">
                          <a:effectLst/>
                        </a:rPr>
                        <a:t>PGDT 3.1.3. Construcția de variante de ocolire</a:t>
                      </a:r>
                      <a:endParaRPr lang="ro-RO" sz="16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ro-RO" sz="1600" kern="100">
                          <a:effectLst/>
                        </a:rPr>
                        <a:t>Construcția de variante de ocolire / drumuri de centură</a:t>
                      </a:r>
                      <a:endParaRPr lang="ro-RO" sz="16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ro-RO" sz="1600" kern="100" dirty="0">
                          <a:effectLst/>
                        </a:rPr>
                        <a:t>Brad, H</a:t>
                      </a:r>
                      <a:r>
                        <a:rPr lang="en-US" sz="1600" kern="100" dirty="0" err="1">
                          <a:effectLst/>
                        </a:rPr>
                        <a:t>unedoara</a:t>
                      </a:r>
                      <a:r>
                        <a:rPr lang="en-US" sz="1600" kern="100" dirty="0">
                          <a:effectLst/>
                        </a:rPr>
                        <a:t>, </a:t>
                      </a:r>
                      <a:r>
                        <a:rPr lang="ro-RO" sz="1600" kern="100" dirty="0">
                          <a:effectLst/>
                        </a:rPr>
                        <a:t>Lupeni, Orăștie, Petroșani, Geoagiu, Hațeg, Simeria</a:t>
                      </a:r>
                      <a:endParaRPr lang="ro-RO" sz="16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1864768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6006225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442BD5AF-F5EF-01B6-D104-C7CF4AB674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0852" y="276354"/>
            <a:ext cx="8910295" cy="63052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6883131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3928</TotalTime>
  <Words>927</Words>
  <Application>Microsoft Office PowerPoint</Application>
  <PresentationFormat>Custom</PresentationFormat>
  <Paragraphs>89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user</cp:lastModifiedBy>
  <cp:revision>165</cp:revision>
  <dcterms:created xsi:type="dcterms:W3CDTF">2025-10-07T14:12:44Z</dcterms:created>
  <dcterms:modified xsi:type="dcterms:W3CDTF">2026-04-17T05:46:02Z</dcterms:modified>
</cp:coreProperties>
</file>